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55"/>
  </p:notesMasterIdLst>
  <p:sldIdLst>
    <p:sldId id="258" r:id="rId2"/>
    <p:sldId id="259" r:id="rId3"/>
    <p:sldId id="260" r:id="rId4"/>
    <p:sldId id="322" r:id="rId5"/>
    <p:sldId id="324" r:id="rId6"/>
    <p:sldId id="325" r:id="rId7"/>
    <p:sldId id="326" r:id="rId8"/>
    <p:sldId id="323" r:id="rId9"/>
    <p:sldId id="327" r:id="rId10"/>
    <p:sldId id="261" r:id="rId11"/>
    <p:sldId id="328"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9" r:id="rId29"/>
    <p:sldId id="330" r:id="rId30"/>
    <p:sldId id="279" r:id="rId31"/>
    <p:sldId id="280" r:id="rId32"/>
    <p:sldId id="282" r:id="rId33"/>
    <p:sldId id="283" r:id="rId34"/>
    <p:sldId id="284" r:id="rId35"/>
    <p:sldId id="286" r:id="rId36"/>
    <p:sldId id="285" r:id="rId37"/>
    <p:sldId id="287" r:id="rId38"/>
    <p:sldId id="288" r:id="rId39"/>
    <p:sldId id="289" r:id="rId40"/>
    <p:sldId id="290" r:id="rId41"/>
    <p:sldId id="341" r:id="rId42"/>
    <p:sldId id="291" r:id="rId43"/>
    <p:sldId id="331" r:id="rId44"/>
    <p:sldId id="339" r:id="rId45"/>
    <p:sldId id="340" r:id="rId46"/>
    <p:sldId id="292" r:id="rId47"/>
    <p:sldId id="333" r:id="rId48"/>
    <p:sldId id="334" r:id="rId49"/>
    <p:sldId id="335" r:id="rId50"/>
    <p:sldId id="336" r:id="rId51"/>
    <p:sldId id="337" r:id="rId52"/>
    <p:sldId id="338" r:id="rId53"/>
    <p:sldId id="34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0"/>
    <p:restoredTop sz="94780"/>
  </p:normalViewPr>
  <p:slideViewPr>
    <p:cSldViewPr snapToGrid="0" snapToObjects="1" showGuides="1">
      <p:cViewPr varScale="1">
        <p:scale>
          <a:sx n="110" d="100"/>
          <a:sy n="110" d="100"/>
        </p:scale>
        <p:origin x="200" y="392"/>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215762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39683875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15: Decision Trees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261676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id="{C4E4AF0A-C6E7-4F4B-826D-1DBAB18CD16E}"/>
              </a:ext>
            </a:extLst>
          </p:cNvPr>
          <p:cNvSpPr>
            <a:spLocks noGrp="1"/>
          </p:cNvSpPr>
          <p:nvPr>
            <p:ph idx="1"/>
          </p:nvPr>
        </p:nvSpPr>
        <p:spPr/>
        <p:txBody>
          <a:bodyPr/>
          <a:lstStyle/>
          <a:p>
            <a:r>
              <a:rPr lang="en-US" sz="2400" dirty="0"/>
              <a:t>But people in every walk of life have long been using interpretable models for differentiating between classes of objects and phenomena: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4" name="Picture 3">
            <a:extLst>
              <a:ext uri="{FF2B5EF4-FFF2-40B4-BE49-F238E27FC236}">
                <a16:creationId xmlns:a16="http://schemas.microsoft.com/office/drawing/2014/main" id="{185C375D-9970-EC49-B164-E5916DAE7EDD}"/>
              </a:ext>
            </a:extLst>
          </p:cNvPr>
          <p:cNvPicPr>
            <a:picLocks noChangeAspect="1"/>
          </p:cNvPicPr>
          <p:nvPr/>
        </p:nvPicPr>
        <p:blipFill>
          <a:blip r:embed="rId2"/>
          <a:stretch>
            <a:fillRect/>
          </a:stretch>
        </p:blipFill>
        <p:spPr>
          <a:xfrm>
            <a:off x="1759563" y="2081048"/>
            <a:ext cx="7869993" cy="4319752"/>
          </a:xfrm>
          <a:prstGeom prst="rect">
            <a:avLst/>
          </a:prstGeom>
        </p:spPr>
      </p:pic>
    </p:spTree>
    <p:extLst>
      <p:ext uri="{BB962C8B-B14F-4D97-AF65-F5344CB8AC3E}">
        <p14:creationId xmlns:p14="http://schemas.microsoft.com/office/powerpoint/2010/main" val="54178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a:t>
            </a:r>
            <a:endParaRPr lang="en-US" dirty="0">
              <a:effectLst/>
            </a:endParaRPr>
          </a:p>
        </p:txBody>
      </p:sp>
      <p:sp>
        <p:nvSpPr>
          <p:cNvPr id="3" name="Content Placeholder 2"/>
          <p:cNvSpPr>
            <a:spLocks noGrp="1"/>
          </p:cNvSpPr>
          <p:nvPr>
            <p:ph idx="1"/>
          </p:nvPr>
        </p:nvSpPr>
        <p:spPr>
          <a:xfrm>
            <a:off x="833415" y="1177758"/>
            <a:ext cx="10327008" cy="4219432"/>
          </a:xfrm>
        </p:spPr>
        <p:txBody>
          <a:bodyPr/>
          <a:lstStyle/>
          <a:p>
            <a:pPr>
              <a:spcAft>
                <a:spcPts val="1200"/>
              </a:spcAft>
            </a:pPr>
            <a:r>
              <a:rPr lang="en-US" sz="2400" dirty="0"/>
              <a:t>It turns out that the simple flow charts in our examples can be formulated as mathematical models for classification and these models have the properties we desire; they are: </a:t>
            </a:r>
            <a:endParaRPr lang="en-US" sz="2400" dirty="0">
              <a:effectLst/>
            </a:endParaRPr>
          </a:p>
          <a:p>
            <a:pPr marL="457200" indent="-457200">
              <a:spcAft>
                <a:spcPts val="1200"/>
              </a:spcAft>
              <a:buFont typeface="+mj-lt"/>
              <a:buAutoNum type="arabicPeriod"/>
            </a:pPr>
            <a:r>
              <a:rPr lang="en-US" sz="2400" dirty="0"/>
              <a:t>interpretable by humans </a:t>
            </a:r>
          </a:p>
          <a:p>
            <a:pPr marL="457200" indent="-457200">
              <a:spcAft>
                <a:spcPts val="1200"/>
              </a:spcAft>
              <a:buFont typeface="+mj-lt"/>
              <a:buAutoNum type="arabicPeriod"/>
            </a:pPr>
            <a:r>
              <a:rPr lang="en-US" sz="2400" dirty="0"/>
              <a:t>have sufficiently complex decision boundaries </a:t>
            </a:r>
          </a:p>
          <a:p>
            <a:pPr marL="457200" indent="-457200">
              <a:spcAft>
                <a:spcPts val="1200"/>
              </a:spcAft>
              <a:buFont typeface="+mj-lt"/>
              <a:buAutoNum type="arabicPeriod"/>
            </a:pPr>
            <a:r>
              <a:rPr lang="en-US" sz="2400" dirty="0"/>
              <a:t>the decision boundaries are locally linear, each component of the decision boundary is simple to describe mathematically. </a:t>
            </a:r>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298995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2509601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sz="2400" dirty="0"/>
              <a:t>Flow charts whose graph is a tree (connected and no cycles) represents a model called a </a:t>
            </a:r>
            <a:r>
              <a:rPr lang="en-US" sz="2400" b="1" i="1" dirty="0"/>
              <a:t>decision tree</a:t>
            </a:r>
            <a:r>
              <a:rPr lang="en-US" sz="2400" dirty="0"/>
              <a:t>. </a:t>
            </a:r>
          </a:p>
          <a:p>
            <a:pPr>
              <a:spcAft>
                <a:spcPts val="1800"/>
              </a:spcAft>
            </a:pPr>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pPr>
              <a:spcAft>
                <a:spcPts val="1800"/>
              </a:spcAft>
            </a:pPr>
            <a:r>
              <a:rPr lang="en-US" sz="2400" dirty="0"/>
              <a:t>In a graphical representation (flow chart), </a:t>
            </a:r>
          </a:p>
          <a:p>
            <a:pPr marL="1085820" lvl="1" indent="-342900">
              <a:spcAft>
                <a:spcPts val="1800"/>
              </a:spcAft>
              <a:buFont typeface="Arial" charset="0"/>
              <a:buChar char="•"/>
            </a:pPr>
            <a:r>
              <a:rPr lang="en-US" dirty="0"/>
              <a:t>the internal nodes of the tree represent attribute testing </a:t>
            </a:r>
          </a:p>
          <a:p>
            <a:pPr marL="1085820" lvl="1" indent="-342900">
              <a:spcAft>
                <a:spcPts val="1800"/>
              </a:spcAft>
              <a:buFont typeface="Arial" charset="0"/>
              <a:buChar char="•"/>
            </a:pPr>
            <a:r>
              <a:rPr lang="en-US" dirty="0"/>
              <a:t>branching in the next level is determined by attribute value </a:t>
            </a:r>
          </a:p>
          <a:p>
            <a:pPr marL="1085820" lvl="1" indent="-342900">
              <a:spcAft>
                <a:spcPts val="1800"/>
              </a:spcAft>
              <a:buFont typeface="Arial" charset="0"/>
              <a:buChar char="•"/>
            </a:pPr>
            <a:r>
              <a:rPr lang="en-US" dirty="0"/>
              <a:t>leaf nodes represent class assignments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103690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sz="2400" dirty="0"/>
              <a:t>Flow charts whose graph is a tree (connected and no cycles) represents a model called a </a:t>
            </a:r>
            <a:r>
              <a:rPr lang="en-US" sz="2400" b="1" i="1" dirty="0"/>
              <a:t>decision tree</a:t>
            </a:r>
            <a:r>
              <a:rPr lang="en-US" sz="2400" dirty="0"/>
              <a:t>. </a:t>
            </a:r>
          </a:p>
          <a:p>
            <a:endParaRPr lang="en-US" sz="2400" dirty="0"/>
          </a:p>
          <a:p>
            <a:r>
              <a:rPr lang="en-US" sz="2400" dirty="0"/>
              <a:t>Formally, a </a:t>
            </a:r>
            <a:r>
              <a:rPr lang="en-US" sz="2400" b="1" i="1" dirty="0"/>
              <a:t>decision tree model </a:t>
            </a:r>
            <a:r>
              <a:rPr lang="en-US" sz="2400" dirty="0"/>
              <a:t>is one in which the final outcome of the model is based on a series of comparisons of the values of predictors against threshold values. </a:t>
            </a:r>
          </a:p>
          <a:p>
            <a:endParaRPr lang="en-US" sz="2400"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311102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p:txBody>
          <a:bodyPr/>
          <a:lstStyle/>
          <a:p>
            <a:r>
              <a:rPr lang="en-US" sz="2400" dirty="0"/>
              <a:t>Every flow chart tree corresponds to a partition of the feature space by </a:t>
            </a:r>
            <a:r>
              <a:rPr lang="en-US" sz="2400" i="1" dirty="0"/>
              <a:t>axis aligned lines </a:t>
            </a:r>
            <a:r>
              <a:rPr lang="en-US" sz="2400" dirty="0"/>
              <a:t>or (hyper) planes. Conversely, every such partition can be written as a flow chart tree. </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80414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a:t>
            </a:r>
          </a:p>
        </p:txBody>
      </p:sp>
      <p:sp>
        <p:nvSpPr>
          <p:cNvPr id="3" name="Content Placeholder 2"/>
          <p:cNvSpPr>
            <a:spLocks noGrp="1"/>
          </p:cNvSpPr>
          <p:nvPr>
            <p:ph idx="1"/>
          </p:nvPr>
        </p:nvSpPr>
        <p:spPr>
          <a:xfrm>
            <a:off x="833415" y="1177758"/>
            <a:ext cx="10327008" cy="1643501"/>
          </a:xfrm>
        </p:spPr>
        <p:txBody>
          <a:bodyPr/>
          <a:lstStyle/>
          <a:p>
            <a:r>
              <a:rPr lang="en-US" dirty="0"/>
              <a:t>Each comparison and branching represents splitting a region in the feature space on </a:t>
            </a:r>
            <a:r>
              <a:rPr lang="en-US" u="sng" dirty="0"/>
              <a:t>a single feature</a:t>
            </a:r>
            <a:r>
              <a:rPr lang="en-US" dirty="0"/>
              <a:t>. Typically, at each iteration, we split once along one dimension (one predictor).  Why?</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2929782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a:xfrm>
            <a:off x="833415" y="1902587"/>
            <a:ext cx="10327008" cy="2111143"/>
          </a:xfrm>
        </p:spPr>
        <p:txBody>
          <a:bodyPr/>
          <a:lstStyle/>
          <a:p>
            <a:pPr>
              <a:spcAft>
                <a:spcPts val="1800"/>
              </a:spcAft>
            </a:pPr>
            <a:r>
              <a:rPr lang="en-US" dirty="0"/>
              <a:t>Given a training set, learning a decision tree model for binary classification means:</a:t>
            </a:r>
          </a:p>
          <a:p>
            <a:pPr marL="342900" indent="-342900">
              <a:spcAft>
                <a:spcPts val="1800"/>
              </a:spcAft>
              <a:buFont typeface="Arial" charset="0"/>
              <a:buChar char="•"/>
            </a:pPr>
            <a:r>
              <a:rPr lang="en-US" dirty="0"/>
              <a:t>to produce an </a:t>
            </a:r>
            <a:r>
              <a:rPr lang="en-US" b="1" i="1" dirty="0"/>
              <a:t>optimal</a:t>
            </a:r>
            <a:r>
              <a:rPr lang="en-US" dirty="0"/>
              <a:t> partition of the feature space with axis-aligned linear boundaries, </a:t>
            </a:r>
          </a:p>
          <a:p>
            <a:pPr marL="342900" indent="-342900">
              <a:spcAft>
                <a:spcPts val="1800"/>
              </a:spcAft>
              <a:buFont typeface="Arial" charset="0"/>
              <a:buChar char="•"/>
            </a:pPr>
            <a:r>
              <a:rPr lang="en-US" dirty="0"/>
              <a:t>wherein each region is given a class label based on the </a:t>
            </a:r>
            <a:r>
              <a:rPr lang="en-US" b="1" dirty="0"/>
              <a:t>largest class </a:t>
            </a:r>
            <a:r>
              <a:rPr lang="en-US" dirty="0"/>
              <a:t>of the training points in that region (</a:t>
            </a:r>
            <a:r>
              <a:rPr lang="en-US" dirty="0" err="1"/>
              <a:t>bayes’</a:t>
            </a:r>
            <a:r>
              <a:rPr lang="en-US" dirty="0"/>
              <a:t> classifier) when performing prediction.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3307692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Model</a:t>
            </a:r>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a:t>Now,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128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a:t>Motivation </a:t>
            </a:r>
          </a:p>
          <a:p>
            <a:pPr marL="457200" indent="-457200">
              <a:spcAft>
                <a:spcPts val="1800"/>
              </a:spcAft>
              <a:buFont typeface="Arial" charset="0"/>
              <a:buChar char="•"/>
            </a:pPr>
            <a:r>
              <a:rPr lang="en-US" dirty="0"/>
              <a:t>Decision Trees</a:t>
            </a:r>
          </a:p>
          <a:p>
            <a:pPr marL="457200" indent="-457200">
              <a:spcAft>
                <a:spcPts val="1800"/>
              </a:spcAft>
              <a:buFont typeface="Arial" charset="0"/>
              <a:buChar char="•"/>
            </a:pPr>
            <a:r>
              <a:rPr lang="en-US" dirty="0"/>
              <a:t>Splitting criteria</a:t>
            </a:r>
          </a:p>
          <a:p>
            <a:pPr marL="457200" indent="-457200">
              <a:spcAft>
                <a:spcPts val="1800"/>
              </a:spcAft>
              <a:buFont typeface="Arial" charset="0"/>
              <a:buChar char="•"/>
            </a:pPr>
            <a:r>
              <a:rPr lang="en-US" dirty="0"/>
              <a:t>Stopping Conditions &amp; Pruning</a:t>
            </a:r>
          </a:p>
          <a:p>
            <a:pPr>
              <a:spcAft>
                <a:spcPts val="1800"/>
              </a:spcAft>
            </a:pPr>
            <a:r>
              <a:rPr lang="en-US" dirty="0"/>
              <a:t>Text Reading: Section 8.1, p. 303-314.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377129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classification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57480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825190" y="858645"/>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a:t>Supposed the feature we want to split on is </a:t>
              </a:r>
              <a:r>
                <a:rPr lang="en-US" sz="2000" b="1" dirty="0"/>
                <a:t>color</a:t>
              </a:r>
              <a:r>
                <a:rPr lang="en-US" sz="2000" dirty="0"/>
                <a:t>, and the values are: Red, Blue and Yellow. If we encode the categories numerically as:</a:t>
              </a:r>
            </a:p>
            <a:p>
              <a:pPr algn="ctr">
                <a:spcAft>
                  <a:spcPts val="1200"/>
                </a:spcAft>
              </a:pPr>
              <a:r>
                <a:rPr lang="en-US" sz="2000" dirty="0"/>
                <a:t>Red = 0,  Blue = 1, Yellow = 2</a:t>
              </a:r>
            </a:p>
            <a:p>
              <a:pPr>
                <a:spcAft>
                  <a:spcPts val="1200"/>
                </a:spcAft>
              </a:pPr>
              <a:r>
                <a:rPr lang="en-US" sz="2000" dirty="0"/>
                <a:t>Then the possible non-trivial splits on </a:t>
              </a:r>
              <a:r>
                <a:rPr lang="en-US" sz="2000" b="1" dirty="0"/>
                <a:t>color</a:t>
              </a:r>
              <a:r>
                <a:rPr lang="en-US" sz="2000" dirty="0"/>
                <a:t> are</a:t>
              </a:r>
            </a:p>
            <a:p>
              <a:pPr algn="ctr">
                <a:spcAft>
                  <a:spcPts val="1200"/>
                </a:spcAft>
              </a:pPr>
              <a:r>
                <a:rPr lang="en-US" sz="2000" dirty="0"/>
                <a:t>{{Red}, {Blue, Yellow}}                   {{Red, Blue},{Yellow}}</a:t>
              </a:r>
            </a:p>
            <a:p>
              <a:pPr>
                <a:spcAft>
                  <a:spcPts val="1200"/>
                </a:spcAft>
              </a:pPr>
              <a:r>
                <a:rPr lang="en-US" sz="2000" dirty="0"/>
                <a:t>But if we encode the categories numerically as:</a:t>
              </a:r>
            </a:p>
            <a:p>
              <a:pPr algn="ctr">
                <a:spcAft>
                  <a:spcPts val="1200"/>
                </a:spcAft>
              </a:pPr>
              <a:r>
                <a:rPr lang="en-US" sz="2000" dirty="0"/>
                <a:t>Red = 2, Blue = 0, Yellow = 1</a:t>
              </a:r>
            </a:p>
            <a:p>
              <a:pPr>
                <a:spcAft>
                  <a:spcPts val="1200"/>
                </a:spcAft>
              </a:pPr>
              <a:r>
                <a:rPr lang="en-US" sz="2000" dirty="0"/>
                <a:t>The possible splits are</a:t>
              </a:r>
            </a:p>
            <a:p>
              <a:pPr algn="ctr">
                <a:spcAft>
                  <a:spcPts val="1200"/>
                </a:spcAft>
              </a:pPr>
              <a:r>
                <a:rPr lang="en-US" sz="2000" dirty="0"/>
                <a:t>{{Blue}, {Yellow, Red}}                    {{</a:t>
              </a:r>
              <a:r>
                <a:rPr lang="en-US" sz="2000" dirty="0" err="1"/>
                <a:t>Blue,Yellow</a:t>
              </a:r>
              <a:r>
                <a:rPr lang="en-US" sz="2000" dirty="0"/>
                <a:t>}, {Red}} </a:t>
              </a:r>
            </a:p>
            <a:p>
              <a:pPr>
                <a:spcAft>
                  <a:spcPts val="1200"/>
                </a:spcAft>
              </a:pPr>
              <a:r>
                <a:rPr lang="en-US" sz="2000" b="1" dirty="0"/>
                <a:t>Depending on the encoding, the splits we can optimize over can be different!</a:t>
              </a:r>
            </a:p>
          </p:txBody>
        </p:sp>
      </p:grpSp>
    </p:spTree>
    <p:extLst>
      <p:ext uri="{BB962C8B-B14F-4D97-AF65-F5344CB8AC3E}">
        <p14:creationId xmlns:p14="http://schemas.microsoft.com/office/powerpoint/2010/main" val="320865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Attributes</a:t>
            </a:r>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247028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Criteria</a:t>
            </a:r>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2319909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sensical guidelines for every splitting criterion: </a:t>
            </a:r>
          </a:p>
          <a:p>
            <a:pPr marL="342900" indent="-342900">
              <a:spcAft>
                <a:spcPts val="1200"/>
              </a:spcAft>
              <a:buFont typeface="Arial" charset="0"/>
              <a:buChar char="•"/>
            </a:pPr>
            <a:r>
              <a:rPr lang="en-US" dirty="0"/>
              <a:t>the 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a:t>the fitness metric of a split should take a differentiable form (making optimization possible) </a:t>
            </a:r>
          </a:p>
          <a:p>
            <a:pPr marL="342900" indent="-342900">
              <a:spcAft>
                <a:spcPts val="1200"/>
              </a:spcAft>
              <a:buFont typeface="Arial" charset="0"/>
              <a:buChar char="•"/>
            </a:pPr>
            <a:r>
              <a:rPr lang="en-US" dirty="0"/>
              <a:t>we 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276035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and </a:t>
                </a:r>
                <a14:m>
                  <m:oMath xmlns:m="http://schemas.openxmlformats.org/officeDocument/2006/math">
                    <m:r>
                      <a:rPr lang="en-US" b="0" i="1" smtClean="0">
                        <a:latin typeface="Cambria Math" charset="0"/>
                      </a:rPr>
                      <m:t>𝐾</m:t>
                    </m:r>
                  </m:oMath>
                </a14:m>
                <a:r>
                  <a:rPr lang="en-US" dirty="0"/>
                  <a:t> 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baseline="30000"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a:t> </a:t>
                </a:r>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is the proportion of training points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that are labeled 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1796" b="-898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2988288" y="4328160"/>
            <a:ext cx="5363893" cy="577650"/>
          </a:xfrm>
          <a:prstGeom prst="rect">
            <a:avLst/>
          </a:prstGeom>
        </p:spPr>
      </p:pic>
    </p:spTree>
    <p:extLst>
      <p:ext uri="{BB962C8B-B14F-4D97-AF65-F5344CB8AC3E}">
        <p14:creationId xmlns:p14="http://schemas.microsoft.com/office/powerpoint/2010/main" val="583413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335301"/>
                <a:ext cx="10327008" cy="2111143"/>
              </a:xfrm>
            </p:spPr>
            <p:txBody>
              <a:bodyPr/>
              <a:lstStyle/>
              <a:p>
                <a:pPr>
                  <a:spcAft>
                    <a:spcPts val="600"/>
                  </a:spcAft>
                </a:pPr>
                <a:r>
                  <a:rPr lang="en-US" dirty="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a:t>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t> that minimizes the average classification error over the two regions, weighted by the population of the regions: </a:t>
                </a:r>
              </a:p>
              <a:p>
                <a:pPr>
                  <a:spcAft>
                    <a:spcPts val="600"/>
                  </a:spcAft>
                </a:pPr>
                <a:endParaRPr lang="en-US" sz="3400" dirty="0"/>
              </a:p>
              <a:p>
                <a:pPr>
                  <a:spcAft>
                    <a:spcPts val="6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𝑅</m:t>
                        </m:r>
                      </m:e>
                      <m:sub>
                        <m:r>
                          <a:rPr lang="en-US" i="1">
                            <a:latin typeface="Cambria Math" charset="0"/>
                          </a:rPr>
                          <m:t>𝑖</m:t>
                        </m:r>
                      </m:sub>
                    </m:sSub>
                  </m:oMath>
                </a14:m>
                <a:r>
                  <a:rPr lang="en-US" dirty="0"/>
                  <a:t>. </a:t>
                </a:r>
              </a:p>
              <a:p>
                <a:pPr>
                  <a:spcAft>
                    <a:spcPts val="6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335301"/>
                <a:ext cx="10327008" cy="2111143"/>
              </a:xfrm>
              <a:blipFill>
                <a:blip r:embed="rId2"/>
                <a:stretch>
                  <a:fillRect l="-1104" t="-2395" b="-347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040" y="1201921"/>
            <a:ext cx="8387949" cy="1989276"/>
          </a:xfrm>
          <a:prstGeom prst="rect">
            <a:avLst/>
          </a:prstGeom>
        </p:spPr>
      </p:pic>
      <p:pic>
        <p:nvPicPr>
          <p:cNvPr id="6" name="Picture 5"/>
          <p:cNvPicPr>
            <a:picLocks noChangeAspect="1"/>
          </p:cNvPicPr>
          <p:nvPr/>
        </p:nvPicPr>
        <p:blipFill>
          <a:blip r:embed="rId4"/>
          <a:stretch>
            <a:fillRect/>
          </a:stretch>
        </p:blipFill>
        <p:spPr>
          <a:xfrm>
            <a:off x="2426889" y="4693920"/>
            <a:ext cx="6717111" cy="896628"/>
          </a:xfrm>
          <a:prstGeom prst="rect">
            <a:avLst/>
          </a:prstGeom>
        </p:spPr>
      </p:pic>
    </p:spTree>
    <p:extLst>
      <p:ext uri="{BB962C8B-B14F-4D97-AF65-F5344CB8AC3E}">
        <p14:creationId xmlns:p14="http://schemas.microsoft.com/office/powerpoint/2010/main" val="374642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820923"/>
                <a:ext cx="10327008" cy="2111143"/>
              </a:xfrm>
            </p:spPr>
            <p:txBody>
              <a:bodyPr/>
              <a:lstStyle/>
              <a:p>
                <a:pPr>
                  <a:spcAft>
                    <a:spcPts val="1200"/>
                  </a:spcAft>
                </a:pPr>
                <a:r>
                  <a:rPr lang="en-US" dirty="0"/>
                  <a:t>Suppose we have </a:t>
                </a:r>
                <a14:m>
                  <m:oMath xmlns:m="http://schemas.openxmlformats.org/officeDocument/2006/math">
                    <m:r>
                      <a:rPr lang="en-US" b="0" i="1" smtClean="0">
                        <a:latin typeface="Cambria Math" charset="0"/>
                      </a:rPr>
                      <m:t>𝐽</m:t>
                    </m:r>
                  </m:oMath>
                </a14:m>
                <a:r>
                  <a:rPr lang="en-US" dirty="0"/>
                  <a:t> number of predictors, </a:t>
                </a:r>
                <a14:m>
                  <m:oMath xmlns:m="http://schemas.openxmlformats.org/officeDocument/2006/math">
                    <m:r>
                      <a:rPr lang="en-US" b="0" i="1" smtClean="0">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a:t>
                </a:r>
                <a:r>
                  <a:rPr lang="en-US" dirty="0" err="1"/>
                  <a:t>th</a:t>
                </a:r>
                <a:r>
                  <a:rPr lang="en-US" dirty="0"/>
                  <a:t> predictor and split a region containing </a:t>
                </a:r>
                <a14:m>
                  <m:oMath xmlns:m="http://schemas.openxmlformats.org/officeDocument/2006/math">
                    <m:r>
                      <a:rPr lang="en-US" b="0" i="1" smtClean="0">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oMath>
                </a14:m>
                <a:r>
                  <a:rPr lang="en-US" dirty="0"/>
                  <a:t>. This metric is called the </a:t>
                </a:r>
                <a:r>
                  <a:rPr lang="en-US" b="1" i="1" dirty="0"/>
                  <a:t>Gini Index</a:t>
                </a:r>
                <a:r>
                  <a:rPr lang="en-US" dirty="0"/>
                  <a:t>: </a:t>
                </a:r>
              </a:p>
              <a:p>
                <a:pPr>
                  <a:spcAft>
                    <a:spcPts val="1200"/>
                  </a:spcAft>
                </a:pP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820923"/>
                <a:ext cx="10327008" cy="2111143"/>
              </a:xfrm>
              <a:blipFill>
                <a:blip r:embed="rId2"/>
                <a:stretch>
                  <a:fillRect l="-1229" t="-2994" r="-1351" b="-1598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3865859" y="4179558"/>
            <a:ext cx="3987800" cy="673100"/>
          </a:xfrm>
          <a:prstGeom prst="rect">
            <a:avLst/>
          </a:prstGeom>
        </p:spPr>
      </p:pic>
    </p:spTree>
    <p:extLst>
      <p:ext uri="{BB962C8B-B14F-4D97-AF65-F5344CB8AC3E}">
        <p14:creationId xmlns:p14="http://schemas.microsoft.com/office/powerpoint/2010/main" val="649548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a:solidFill>
                      <a:schemeClr val="tx1">
                        <a:lumMod val="75000"/>
                        <a:lumOff val="25000"/>
                      </a:schemeClr>
                    </a:solidFill>
                  </a:rPr>
                  <a:t>We 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oMath>
                </a14:m>
                <a:r>
                  <a:rPr lang="en-US" dirty="0">
                    <a:solidFill>
                      <a:schemeClr val="tx1">
                        <a:lumMod val="75000"/>
                        <a:lumOff val="25000"/>
                      </a:schemeClr>
                    </a:solidFill>
                  </a:rPr>
                  <a:t> that minimizes the average Gini Index over the two regions, weighted by the population of the regions: </a:t>
                </a:r>
              </a:p>
              <a:p>
                <a:pPr>
                  <a:spcAft>
                    <a:spcPts val="1200"/>
                  </a:spcAft>
                </a:pPr>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a:blip r:embed="rId2"/>
                <a:stretch>
                  <a:fillRect l="-1229" b="-1526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1732575" y="1306679"/>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730750"/>
            <a:ext cx="5346700" cy="749300"/>
          </a:xfrm>
          <a:prstGeom prst="rect">
            <a:avLst/>
          </a:prstGeom>
        </p:spPr>
      </p:pic>
    </p:spTree>
    <p:extLst>
      <p:ext uri="{BB962C8B-B14F-4D97-AF65-F5344CB8AC3E}">
        <p14:creationId xmlns:p14="http://schemas.microsoft.com/office/powerpoint/2010/main" val="2566642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The last metric for evaluating the quality of a split is motivated by metrics of uncertainty in information theory. </a:t>
                </a:r>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860" b="-1383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265772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p:txBody>
          <a:bodyPr/>
          <a:lstStyle/>
          <a:p>
            <a:r>
              <a:rPr lang="en-US" sz="2400" dirty="0"/>
              <a:t>Recall:</a:t>
            </a:r>
          </a:p>
          <a:p>
            <a:pPr marL="523875"/>
            <a:r>
              <a:rPr lang="en-US" b="1" dirty="0"/>
              <a:t>l</a:t>
            </a:r>
            <a:r>
              <a:rPr lang="en-US" sz="2400" b="1" dirty="0"/>
              <a:t>ogistic regression </a:t>
            </a:r>
            <a:r>
              <a:rPr lang="en-US" sz="2400" dirty="0"/>
              <a:t>for classification works best when the classes are well-separated in the feature 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2987145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by: </a:t>
            </a:r>
          </a:p>
          <a:p>
            <a:pPr>
              <a:spcAft>
                <a:spcPts val="600"/>
              </a:spcAft>
            </a:pPr>
            <a:r>
              <a:rPr lang="en-US" dirty="0"/>
              <a:t>Higher 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3982082" y="2780726"/>
            <a:ext cx="3900787" cy="709234"/>
          </a:xfrm>
          <a:prstGeom prst="rect">
            <a:avLst/>
          </a:prstGeom>
        </p:spPr>
      </p:pic>
    </p:spTree>
    <p:extLst>
      <p:ext uri="{BB962C8B-B14F-4D97-AF65-F5344CB8AC3E}">
        <p14:creationId xmlns:p14="http://schemas.microsoft.com/office/powerpoint/2010/main" val="140732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8"/>
                <a:ext cx="10327008" cy="5538912"/>
              </a:xfrm>
            </p:spPr>
            <p:txBody>
              <a:bodyPr/>
              <a:lstStyle/>
              <a:p>
                <a:pPr>
                  <a:spcAft>
                    <a:spcPts val="600"/>
                  </a:spcAft>
                </a:pPr>
                <a:r>
                  <a:rPr lang="en-US" dirty="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baseline="30000" dirty="0" err="1"/>
                  <a:t>th</a:t>
                </a:r>
                <a:r>
                  <a:rPr lang="en-US" dirty="0"/>
                  <a:t>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600"/>
                  </a:spcAft>
                </a:pPr>
                <a:r>
                  <a:rPr lang="en-US" dirty="0"/>
                  <a:t>We can assess the quality of this split by measuring the entropy of the class distribution in each newly created region,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a:t> 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8"/>
                <a:ext cx="10327008" cy="5538912"/>
              </a:xfrm>
              <a:blipFill>
                <a:blip r:embed="rId2"/>
                <a:stretch>
                  <a:fillRect l="-1229" t="-913" r="-1474" b="-159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6" name="Picture 5"/>
          <p:cNvPicPr>
            <a:picLocks noChangeAspect="1"/>
          </p:cNvPicPr>
          <p:nvPr/>
        </p:nvPicPr>
        <p:blipFill>
          <a:blip r:embed="rId3"/>
          <a:stretch>
            <a:fillRect/>
          </a:stretch>
        </p:blipFill>
        <p:spPr>
          <a:xfrm>
            <a:off x="2794000" y="4095706"/>
            <a:ext cx="6350000" cy="749300"/>
          </a:xfrm>
          <a:prstGeom prst="rect">
            <a:avLst/>
          </a:prstGeom>
        </p:spPr>
      </p:pic>
    </p:spTree>
    <p:extLst>
      <p:ext uri="{BB962C8B-B14F-4D97-AF65-F5344CB8AC3E}">
        <p14:creationId xmlns:p14="http://schemas.microsoft.com/office/powerpoint/2010/main" val="2089274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a:t>
            </a:r>
            <a:r>
              <a:rPr lang="en-US" i="1" dirty="0"/>
              <a:t>j</a:t>
            </a:r>
            <a:r>
              <a:rPr lang="en-US" dirty="0"/>
              <a:t> and the threshold </a:t>
            </a:r>
            <a:r>
              <a:rPr lang="en-US" i="1" dirty="0" err="1"/>
              <a:t>t</a:t>
            </a:r>
            <a:r>
              <a:rPr lang="en-US" i="1" baseline="-25000" dirty="0" err="1"/>
              <a: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969470" y="1282834"/>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4" name="Picture 3"/>
          <p:cNvPicPr>
            <a:picLocks noChangeAspect="1"/>
          </p:cNvPicPr>
          <p:nvPr/>
        </p:nvPicPr>
        <p:blipFill>
          <a:blip r:embed="rId3"/>
          <a:stretch>
            <a:fillRect/>
          </a:stretch>
        </p:blipFill>
        <p:spPr>
          <a:xfrm>
            <a:off x="2833070" y="4698356"/>
            <a:ext cx="6350000" cy="749300"/>
          </a:xfrm>
          <a:prstGeom prst="rect">
            <a:avLst/>
          </a:prstGeom>
        </p:spPr>
      </p:pic>
    </p:spTree>
    <p:extLst>
      <p:ext uri="{BB962C8B-B14F-4D97-AF65-F5344CB8AC3E}">
        <p14:creationId xmlns:p14="http://schemas.microsoft.com/office/powerpoint/2010/main" val="175898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152262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a:t>stopping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985569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Pruning</a:t>
            </a:r>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575607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possibly contains exactly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44819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677" y="845449"/>
            <a:ext cx="6984646" cy="26502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677" y="3619164"/>
            <a:ext cx="7041080" cy="2658186"/>
          </a:xfrm>
          <a:prstGeom prst="rect">
            <a:avLst/>
          </a:prstGeom>
        </p:spPr>
      </p:pic>
    </p:spTree>
    <p:extLst>
      <p:ext uri="{BB962C8B-B14F-4D97-AF65-F5344CB8AC3E}">
        <p14:creationId xmlns:p14="http://schemas.microsoft.com/office/powerpoint/2010/main" val="3933000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Bias</a:t>
            </a:r>
            <a:endParaRPr lang="en-US" dirty="0">
              <a:effectLst/>
            </a:endParaRPr>
          </a:p>
        </p:txBody>
      </p:sp>
      <p:sp>
        <p:nvSpPr>
          <p:cNvPr id="3" name="Content Placeholder 2"/>
          <p:cNvSpPr>
            <a:spLocks noGrp="1"/>
          </p:cNvSpPr>
          <p:nvPr>
            <p:ph idx="1"/>
          </p:nvPr>
        </p:nvSpPr>
        <p:spPr>
          <a:xfrm>
            <a:off x="594360" y="983807"/>
            <a:ext cx="10794663" cy="2111143"/>
          </a:xfrm>
        </p:spPr>
        <p:txBody>
          <a:bodyPr/>
          <a:lstStyle/>
          <a:p>
            <a:pPr>
              <a:spcAft>
                <a:spcPts val="400"/>
              </a:spcAft>
            </a:pPr>
            <a:r>
              <a:rPr lang="en-US" sz="2400" dirty="0"/>
              <a:t>We make some observations about our models: </a:t>
            </a:r>
          </a:p>
          <a:p>
            <a:pPr marL="342900" indent="-342900">
              <a:spcAft>
                <a:spcPts val="400"/>
              </a:spcAft>
              <a:buFont typeface="Arial" panose="020B0604020202020204" pitchFamily="34" charset="0"/>
              <a:buChar char="•"/>
            </a:pPr>
            <a:r>
              <a:rPr lang="en-US" sz="2400" b="1" dirty="0"/>
              <a:t>(Bias) </a:t>
            </a:r>
            <a:r>
              <a:rPr lang="en-US" sz="2400" dirty="0"/>
              <a:t>A tree of depth 4 is not a good fit for the training data - it’s unable to capture the nonlinear boundary separating the two classes. </a:t>
            </a:r>
          </a:p>
          <a:p>
            <a:pPr marL="342900" indent="-342900">
              <a:spcAft>
                <a:spcPts val="400"/>
              </a:spcAft>
              <a:buFont typeface="Arial" panose="020B0604020202020204" pitchFamily="34" charset="0"/>
              <a:buChar char="•"/>
            </a:pPr>
            <a:r>
              <a:rPr lang="en-US" sz="2400" b="1" dirty="0"/>
              <a:t>(Bias) </a:t>
            </a:r>
            <a:r>
              <a:rPr lang="en-US" sz="2400" dirty="0"/>
              <a:t>With an extremely high depth, we can obtain a model that correctly classifies all points on the boundary (by zig-zagging around each point). </a:t>
            </a:r>
          </a:p>
          <a:p>
            <a:pPr marL="342900" indent="-342900">
              <a:spcAft>
                <a:spcPts val="400"/>
              </a:spcAft>
              <a:buFont typeface="Arial" panose="020B0604020202020204" pitchFamily="34" charset="0"/>
              <a:buChar char="•"/>
            </a:pPr>
            <a:r>
              <a:rPr lang="en-US" sz="2400" b="1" dirty="0"/>
              <a:t>(Variance) </a:t>
            </a:r>
            <a:r>
              <a:rPr lang="en-US" sz="2400" dirty="0"/>
              <a:t>The tree of depth 4 is robust to slight perturbations in the training data - the square carved out by the model is stable if you move the boundary points a bit. </a:t>
            </a:r>
          </a:p>
          <a:p>
            <a:pPr marL="342900" indent="-342900">
              <a:spcAft>
                <a:spcPts val="400"/>
              </a:spcAft>
              <a:buFont typeface="Arial" panose="020B0604020202020204" pitchFamily="34" charset="0"/>
              <a:buChar char="•"/>
            </a:pPr>
            <a:r>
              <a:rPr lang="en-US" sz="2400" b="1" dirty="0"/>
              <a:t>(Variance) </a:t>
            </a:r>
            <a:r>
              <a:rPr lang="en-US" sz="2400" dirty="0"/>
              <a:t>Trees of high depth are sensitive to perturbations in the training data, especially to changes in the boundary points. </a:t>
            </a:r>
          </a:p>
          <a:p>
            <a:pPr>
              <a:spcAft>
                <a:spcPts val="400"/>
              </a:spcAft>
            </a:pPr>
            <a:r>
              <a:rPr lang="en-US" sz="2400" dirty="0"/>
              <a:t>Not surprisingly, complex trees have low bias (able to capture more complex geometry in the data) but high variance (can over fit). Complex trees are also harder to interpret and more computationally expensive to train. </a:t>
            </a:r>
            <a:endParaRPr lang="en-US" sz="2400"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2584056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p:sp>
        <p:nvSpPr>
          <p:cNvPr id="3" name="Content Placeholder 2"/>
          <p:cNvSpPr>
            <a:spLocks noGrp="1"/>
          </p:cNvSpPr>
          <p:nvPr>
            <p:ph idx="1"/>
          </p:nvPr>
        </p:nvSpPr>
        <p:spPr/>
        <p:txBody>
          <a:bodyPr/>
          <a:lstStyle/>
          <a:p>
            <a:pPr>
              <a:spcAft>
                <a:spcPts val="1200"/>
              </a:spcAft>
            </a:pPr>
            <a:r>
              <a:rPr lang="en-US" dirty="0"/>
              <a:t>Common simple stopping conditions: </a:t>
            </a:r>
          </a:p>
          <a:p>
            <a:pPr marL="342900" indent="-342900">
              <a:spcAft>
                <a:spcPts val="1200"/>
              </a:spcAft>
              <a:buFont typeface="Arial" panose="020B0604020202020204" pitchFamily="34" charset="0"/>
              <a:buChar char="•"/>
            </a:pPr>
            <a:r>
              <a:rPr lang="en-US" dirty="0"/>
              <a:t>Don’t split a region if all instances in the region belong to the same class .</a:t>
            </a:r>
          </a:p>
          <a:p>
            <a:pPr marL="342900" indent="-342900">
              <a:spcAft>
                <a:spcPts val="1200"/>
              </a:spcAft>
              <a:buFont typeface="Arial" panose="020B0604020202020204" pitchFamily="34" charset="0"/>
              <a:buChar char="•"/>
            </a:pPr>
            <a:r>
              <a:rPr lang="en-US" dirty="0"/>
              <a:t>Don’t split a region if the number of instances in the sub-region will fall below pre-defined threshold. </a:t>
            </a:r>
          </a:p>
          <a:p>
            <a:pPr marL="342900" indent="-342900">
              <a:spcAft>
                <a:spcPts val="1200"/>
              </a:spcAft>
              <a:buFont typeface="Arial" panose="020B0604020202020204" pitchFamily="34" charset="0"/>
              <a:buChar char="•"/>
            </a:pPr>
            <a:r>
              <a:rPr lang="en-US" dirty="0"/>
              <a:t>Don’t split a region if the total number of leaves in the tree will exceed pre-defined threshold. </a:t>
            </a:r>
          </a:p>
          <a:p>
            <a:pPr>
              <a:spcAft>
                <a:spcPts val="1200"/>
              </a:spcAft>
            </a:pPr>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358403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565120"/>
              </a:xfrm>
            </p:spPr>
            <p:txBody>
              <a:bodyPr/>
              <a:lstStyle/>
              <a:p>
                <a:pPr marL="523875" indent="-512763">
                  <a:spcAft>
                    <a:spcPts val="1800"/>
                  </a:spcAft>
                </a:pPr>
                <a:r>
                  <a:rPr lang="en-US" sz="2400" dirty="0"/>
                  <a:t>Recall:</a:t>
                </a:r>
              </a:p>
              <a:p>
                <a:pPr marL="523875">
                  <a:spcAft>
                    <a:spcPts val="1800"/>
                  </a:spcAft>
                </a:pPr>
                <a:r>
                  <a:rPr lang="en-US" sz="2400" b="1" dirty="0"/>
                  <a:t>the decision boundary </a:t>
                </a:r>
                <a:r>
                  <a:rPr lang="en-US" sz="2400" dirty="0"/>
                  <a:t>is defined where the probability of being in class 1 and class 0 are equal, i.e. </a:t>
                </a:r>
                <a:endParaRPr lang="en-US" sz="2400" i="1" dirty="0">
                  <a:latin typeface="Cambria Math" charset="0"/>
                </a:endParaRPr>
              </a:p>
              <a:p>
                <a:pPr marL="523875" algn="ctr">
                  <a:spcAft>
                    <a:spcPts val="1800"/>
                  </a:spcAft>
                </a:pP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𝑌</m:t>
                        </m:r>
                        <m:r>
                          <a:rPr lang="en-US" sz="2400" i="1">
                            <a:latin typeface="Cambria Math" charset="0"/>
                          </a:rPr>
                          <m:t>=1</m:t>
                        </m:r>
                      </m:e>
                    </m:d>
                    <m:r>
                      <a:rPr lang="en-US" sz="2400" i="1">
                        <a:latin typeface="Cambria Math" charset="0"/>
                      </a:rPr>
                      <m:t>=</m:t>
                    </m:r>
                    <m:r>
                      <a:rPr lang="en-US" sz="2400" b="0" i="0" smtClean="0">
                        <a:latin typeface="Cambria Math" charset="0"/>
                      </a:rPr>
                      <m:t>1−</m:t>
                    </m:r>
                    <m:r>
                      <a:rPr lang="en-US" sz="2400" b="0" i="1" smtClean="0">
                        <a:latin typeface="Cambria Math" charset="0"/>
                      </a:rPr>
                      <m:t>𝑃</m:t>
                    </m:r>
                    <m:d>
                      <m:dPr>
                        <m:ctrlPr>
                          <a:rPr lang="en-US" sz="2400" b="0" i="1" smtClean="0">
                            <a:latin typeface="Cambria Math" panose="02040503050406030204" pitchFamily="18" charset="0"/>
                          </a:rPr>
                        </m:ctrlPr>
                      </m:dPr>
                      <m:e>
                        <m:r>
                          <a:rPr lang="en-US" sz="2400" b="0" i="1" smtClean="0">
                            <a:latin typeface="Cambria Math" charset="0"/>
                          </a:rPr>
                          <m:t>𝑌</m:t>
                        </m:r>
                        <m:r>
                          <a:rPr lang="en-US" sz="2400" b="0" i="1" smtClean="0">
                            <a:latin typeface="Cambria Math" charset="0"/>
                          </a:rPr>
                          <m:t>=1</m:t>
                        </m:r>
                      </m:e>
                    </m:d>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𝑌</m:t>
                        </m:r>
                        <m:r>
                          <a:rPr lang="en-US" sz="2400" b="0" i="1" smtClean="0">
                            <a:latin typeface="Cambria Math" panose="02040503050406030204" pitchFamily="18" charset="0"/>
                            <a:ea typeface="Cambria Math" panose="02040503050406030204" pitchFamily="18" charset="0"/>
                          </a:rPr>
                          <m:t>=1</m:t>
                        </m:r>
                      </m:e>
                    </m:d>
                    <m:r>
                      <a:rPr lang="en-US" sz="2400" b="0" i="1" smtClean="0">
                        <a:latin typeface="Cambria Math" panose="02040503050406030204" pitchFamily="18" charset="0"/>
                        <a:ea typeface="Cambria Math" panose="02040503050406030204" pitchFamily="18" charset="0"/>
                      </a:rPr>
                      <m:t>=0.5</m:t>
                    </m:r>
                  </m:oMath>
                </a14:m>
                <a:r>
                  <a:rPr lang="en-US" sz="2400" dirty="0"/>
                  <a:t>, </a:t>
                </a:r>
              </a:p>
              <a:p>
                <a:pPr marL="523875">
                  <a:spcAft>
                    <a:spcPts val="1800"/>
                  </a:spcAft>
                </a:pPr>
                <a:r>
                  <a:rPr lang="en-US" sz="2400" dirty="0"/>
                  <a:t>Which is equivalent to when the </a:t>
                </a:r>
                <a:r>
                  <a:rPr lang="en-US" sz="2400" dirty="0">
                    <a:latin typeface="Courier" charset="0"/>
                    <a:ea typeface="Courier" charset="0"/>
                    <a:cs typeface="Courier" charset="0"/>
                  </a:rPr>
                  <a:t>log-odds=0</a:t>
                </a:r>
                <a:r>
                  <a:rPr lang="en-US" sz="2400" dirty="0"/>
                  <a:t>:  </a:t>
                </a:r>
                <a:endParaRPr lang="en-US" sz="2400" b="1" i="1" dirty="0">
                  <a:latin typeface="Cambria Math" charset="0"/>
                </a:endParaRPr>
              </a:p>
              <a:p>
                <a:pPr marL="523875" algn="ctr">
                  <a:spcAft>
                    <a:spcPts val="1800"/>
                  </a:spcAft>
                </a:pPr>
                <a14:m>
                  <m:oMath xmlns:m="http://schemas.openxmlformats.org/officeDocument/2006/math">
                    <m:r>
                      <a:rPr lang="en-US" sz="2400" b="1" i="1">
                        <a:latin typeface="Cambria Math" charset="0"/>
                      </a:rPr>
                      <m:t>𝒙</m:t>
                    </m:r>
                    <m:r>
                      <a:rPr lang="en-US" sz="2400" i="1">
                        <a:latin typeface="Cambria Math" charset="0"/>
                      </a:rPr>
                      <m:t>𝛽</m:t>
                    </m:r>
                    <m:r>
                      <a:rPr lang="en-US" sz="2400" i="1">
                        <a:latin typeface="Cambria Math" charset="0"/>
                      </a:rPr>
                      <m:t>=0</m:t>
                    </m:r>
                    <m:r>
                      <a:rPr lang="en-US" sz="2400">
                        <a:latin typeface="Cambria Math" charset="0"/>
                      </a:rPr>
                      <m:t>,</m:t>
                    </m:r>
                  </m:oMath>
                </a14:m>
                <a:r>
                  <a:rPr lang="en-US" sz="2400" dirty="0"/>
                  <a:t> </a:t>
                </a:r>
              </a:p>
              <a:p>
                <a:pPr marL="523875">
                  <a:spcAft>
                    <a:spcPts val="1800"/>
                  </a:spcAft>
                </a:pPr>
                <a:r>
                  <a:rPr lang="en-US" sz="2400" dirty="0"/>
                  <a:t>this equation defines a line or a hyperplane.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565120"/>
              </a:xfrm>
              <a:blipFill>
                <a:blip r:embed="rId2"/>
                <a:stretch>
                  <a:fillRect l="-737" t="-111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2556947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a:t>More restrictive stopping conditions: </a:t>
                </a:r>
              </a:p>
              <a:p>
                <a:pPr marL="342900" indent="-342900">
                  <a:spcAft>
                    <a:spcPts val="1200"/>
                  </a:spcAft>
                  <a:buFont typeface="Arial" panose="020B0604020202020204" pitchFamily="34" charset="0"/>
                  <a:buChar char="•"/>
                </a:pPr>
                <a:r>
                  <a:rPr lang="en-US" dirty="0"/>
                  <a:t>Don’t split a region if the class distribution of the training points inside the region are independent of the predictors </a:t>
                </a:r>
              </a:p>
              <a:p>
                <a:pPr marL="342900" indent="-342900">
                  <a:spcAft>
                    <a:spcPts val="1200"/>
                  </a:spcAft>
                  <a:buFont typeface="Arial" panose="020B0604020202020204" pitchFamily="34" charset="0"/>
                  <a:buChar char="•"/>
                </a:pPr>
                <a:r>
                  <a:rPr lang="en-US" dirty="0"/>
                  <a:t>Compute the gain in purity, information or reduction in entropy of splitting a region </a:t>
                </a:r>
                <a:r>
                  <a:rPr lang="en-US" i="1" dirty="0"/>
                  <a:t>R </a:t>
                </a:r>
                <a:r>
                  <a:rPr lang="en-US" dirty="0"/>
                  <a:t>into </a:t>
                </a:r>
                <a:r>
                  <a:rPr lang="en-US" i="1" dirty="0"/>
                  <a:t>R</a:t>
                </a:r>
                <a:r>
                  <a:rPr lang="en-US" baseline="-25000" dirty="0"/>
                  <a:t>1</a:t>
                </a:r>
                <a:r>
                  <a:rPr lang="en-US" dirty="0"/>
                  <a:t> and </a:t>
                </a:r>
                <a:r>
                  <a:rPr lang="en-US" i="1" dirty="0"/>
                  <a:t>R</a:t>
                </a:r>
                <a:r>
                  <a:rPr lang="en-US" baseline="-25000" dirty="0"/>
                  <a:t>2</a:t>
                </a:r>
                <a:r>
                  <a:rPr lang="en-US" i="1" dirty="0"/>
                  <a:t>:</a:t>
                </a:r>
              </a:p>
              <a:p>
                <a:pPr algn="ctr">
                  <a:spcAft>
                    <a:spcPts val="1200"/>
                  </a:spcAft>
                </a:pPr>
                <a14:m>
                  <m:oMath xmlns:m="http://schemas.openxmlformats.org/officeDocument/2006/math">
                    <m:r>
                      <a:rPr lang="en-US" b="0" i="1" smtClean="0">
                        <a:latin typeface="Cambria Math" charset="0"/>
                      </a:rPr>
                      <m:t>𝐺𝑎𝑖𝑛</m:t>
                    </m:r>
                    <m:d>
                      <m:dPr>
                        <m:ctrlPr>
                          <a:rPr lang="en-US" b="0" i="1" smtClean="0">
                            <a:latin typeface="Cambria Math" panose="02040503050406030204" pitchFamily="18" charset="0"/>
                          </a:rPr>
                        </m:ctrlPr>
                      </m:dPr>
                      <m:e>
                        <m:r>
                          <a:rPr lang="en-US" b="0" i="1" smtClean="0">
                            <a:latin typeface="Cambria Math" charset="0"/>
                          </a:rPr>
                          <m:t>𝑅</m:t>
                        </m:r>
                      </m:e>
                    </m:d>
                    <m:r>
                      <a:rPr lang="en-US" b="0" i="1" smtClean="0">
                        <a:latin typeface="Cambria Math" charset="0"/>
                      </a:rPr>
                      <m:t>=</m:t>
                    </m:r>
                    <m:r>
                      <m:rPr>
                        <m:sty m:val="p"/>
                      </m:rPr>
                      <a:rPr lang="el-GR" b="0" i="1" smtClean="0">
                        <a:latin typeface="Cambria Math" charset="0"/>
                        <a:ea typeface="Cambria Math" charset="0"/>
                        <a:cs typeface="Cambria Math" charset="0"/>
                      </a:rPr>
                      <m:t>Δ</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𝑅</m:t>
                        </m:r>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i="1">
                                <a:latin typeface="Cambria Math" charset="0"/>
                                <a:ea typeface="Cambria Math" charset="0"/>
                                <a:cs typeface="Cambria Math" charset="0"/>
                              </a:rPr>
                              <m:t>1</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d>
                      <m:dPr>
                        <m:ctrlPr>
                          <a:rPr lang="en-US" b="0" i="1" smtClean="0">
                            <a:latin typeface="Cambria Math" panose="02040503050406030204" pitchFamily="18" charset="0"/>
                            <a:ea typeface="Cambria Math" charset="0"/>
                            <a:cs typeface="Cambria Math" charset="0"/>
                          </a:rPr>
                        </m:ctrlPr>
                      </m:dPr>
                      <m:e>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e>
                    </m:d>
                    <m:r>
                      <a:rPr lang="en-US" b="0" i="1" smtClean="0">
                        <a:latin typeface="Cambria Math" charset="0"/>
                        <a:ea typeface="Cambria Math" charset="0"/>
                        <a:cs typeface="Cambria Math" charset="0"/>
                      </a:rPr>
                      <m:t>−</m:t>
                    </m:r>
                    <m:f>
                      <m:fPr>
                        <m:ctrlPr>
                          <a:rPr lang="mr-IN" i="1">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𝑁</m:t>
                            </m:r>
                          </m:e>
                          <m:sub>
                            <m:r>
                              <a:rPr lang="en-US" b="0" i="1" smtClean="0">
                                <a:latin typeface="Cambria Math" charset="0"/>
                                <a:ea typeface="Cambria Math" charset="0"/>
                                <a:cs typeface="Cambria Math" charset="0"/>
                              </a:rPr>
                              <m:t>2</m:t>
                            </m:r>
                          </m:sub>
                        </m:sSub>
                      </m:num>
                      <m:den>
                        <m:r>
                          <a:rPr lang="en-US" i="1">
                            <a:latin typeface="Cambria Math" charset="0"/>
                            <a:ea typeface="Cambria Math" charset="0"/>
                            <a:cs typeface="Cambria Math" charset="0"/>
                          </a:rPr>
                          <m:t>𝑁</m:t>
                        </m:r>
                      </m:den>
                    </m:f>
                    <m:r>
                      <a:rPr lang="en-US" b="0" i="1" smtClean="0">
                        <a:latin typeface="Cambria Math" charset="0"/>
                        <a:ea typeface="Cambria Math" charset="0"/>
                        <a:cs typeface="Cambria Math" charset="0"/>
                      </a:rPr>
                      <m:t>𝑚</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oMath>
                </a14:m>
                <a:r>
                  <a:rPr lang="en-US" dirty="0"/>
                  <a:t> </a:t>
                </a:r>
              </a:p>
              <a:p>
                <a:pPr>
                  <a:spcAft>
                    <a:spcPts val="1200"/>
                  </a:spcAft>
                </a:pPr>
                <a:r>
                  <a:rPr lang="en-US" dirty="0"/>
                  <a:t>where </a:t>
                </a:r>
                <a:r>
                  <a:rPr lang="en-US" i="1" dirty="0"/>
                  <a:t>m</a:t>
                </a:r>
                <a:r>
                  <a:rPr lang="en-US" dirty="0"/>
                  <a:t> is a metric like the Gini Index or entropy. Don’t split if the gain is less than some pre-defined threshold.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b="-12814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308044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to Using Stopping Conditions</a:t>
            </a:r>
          </a:p>
        </p:txBody>
      </p:sp>
      <p:sp>
        <p:nvSpPr>
          <p:cNvPr id="3" name="Content Placeholder 2"/>
          <p:cNvSpPr>
            <a:spLocks noGrp="1"/>
          </p:cNvSpPr>
          <p:nvPr>
            <p:ph idx="1"/>
          </p:nvPr>
        </p:nvSpPr>
        <p:spPr>
          <a:xfrm>
            <a:off x="833415" y="1177758"/>
            <a:ext cx="10327008" cy="4415322"/>
          </a:xfrm>
        </p:spPr>
        <p:txBody>
          <a:bodyPr/>
          <a:lstStyle/>
          <a:p>
            <a:pPr>
              <a:spcAft>
                <a:spcPts val="1200"/>
              </a:spcAft>
            </a:pPr>
            <a:r>
              <a:rPr lang="en-US" dirty="0"/>
              <a:t>What is the major issue with pre-specifying a stopping condition?</a:t>
            </a:r>
          </a:p>
          <a:p>
            <a:pPr marL="1200120" lvl="1" indent="-457200">
              <a:spcAft>
                <a:spcPts val="1200"/>
              </a:spcAft>
              <a:buFont typeface="Arial" panose="020B0604020202020204" pitchFamily="34" charset="0"/>
              <a:buChar char="•"/>
            </a:pPr>
            <a:r>
              <a:rPr lang="en-US" sz="2800" dirty="0"/>
              <a:t>you may stop too early or stop too late.</a:t>
            </a:r>
          </a:p>
          <a:p>
            <a:pPr>
              <a:spcAft>
                <a:spcPts val="1200"/>
              </a:spcAft>
            </a:pPr>
            <a:r>
              <a:rPr lang="en-US" dirty="0">
                <a:effectLst/>
              </a:rPr>
              <a:t>How can we fix this issue?</a:t>
            </a:r>
            <a:endParaRPr lang="en-US" dirty="0"/>
          </a:p>
          <a:p>
            <a:pPr marL="1200120" lvl="1" indent="-457200">
              <a:spcAft>
                <a:spcPts val="1200"/>
              </a:spcAft>
              <a:buFont typeface="Arial" panose="020B0604020202020204" pitchFamily="34" charset="0"/>
              <a:buChar char="•"/>
            </a:pPr>
            <a:r>
              <a:rPr lang="en-US" sz="2800" dirty="0">
                <a:effectLst/>
              </a:rPr>
              <a:t>choose several stopping criterion (set minimal Gain(R) at various levels) and cross-validate which is the best.</a:t>
            </a:r>
          </a:p>
          <a:p>
            <a:pPr>
              <a:spcAft>
                <a:spcPts val="1200"/>
              </a:spcAft>
            </a:pPr>
            <a:r>
              <a:rPr lang="en-US" dirty="0"/>
              <a:t>What is an alternative approach to this issue?</a:t>
            </a:r>
          </a:p>
          <a:p>
            <a:pPr marL="1200120" lvl="1" indent="-457200">
              <a:spcAft>
                <a:spcPts val="1200"/>
              </a:spcAft>
              <a:buFont typeface="Arial" panose="020B0604020202020204" pitchFamily="34" charset="0"/>
              <a:buChar char="•"/>
            </a:pPr>
            <a:r>
              <a:rPr lang="en-US" sz="2800" dirty="0">
                <a:effectLst/>
              </a:rPr>
              <a:t>Don’t stop.  Instead prune back!</a:t>
            </a:r>
          </a:p>
        </p:txBody>
      </p:sp>
      <p:sp>
        <p:nvSpPr>
          <p:cNvPr id="4" name="Slide Number Placeholder 3"/>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172557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040775" cy="5029200"/>
          </a:xfrm>
          <a:prstGeom prst="rect">
            <a:avLst/>
          </a:prstGeom>
        </p:spPr>
      </p:pic>
    </p:spTree>
    <p:extLst>
      <p:ext uri="{BB962C8B-B14F-4D97-AF65-F5344CB8AC3E}">
        <p14:creationId xmlns:p14="http://schemas.microsoft.com/office/powerpoint/2010/main" val="101773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10925937" cy="5029200"/>
          </a:xfrm>
          <a:prstGeom prst="rect">
            <a:avLst/>
          </a:prstGeom>
        </p:spPr>
      </p:pic>
    </p:spTree>
    <p:extLst>
      <p:ext uri="{BB962C8B-B14F-4D97-AF65-F5344CB8AC3E}">
        <p14:creationId xmlns:p14="http://schemas.microsoft.com/office/powerpoint/2010/main" val="1340043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3" name="Content Placeholder 2"/>
          <p:cNvSpPr>
            <a:spLocks noGrp="1"/>
          </p:cNvSpPr>
          <p:nvPr>
            <p:ph idx="1"/>
          </p:nvPr>
        </p:nvSpPr>
        <p:spPr/>
        <p:txBody>
          <a:bodyPr/>
          <a:lstStyle/>
          <a:p>
            <a:r>
              <a:rPr lang="en-US" dirty="0">
                <a:effectLst/>
              </a:rPr>
              <a:t>as</a:t>
            </a:r>
          </a:p>
        </p:txBody>
      </p:sp>
      <p:sp>
        <p:nvSpPr>
          <p:cNvPr id="9" name="Slide Number Placeholder 8"/>
          <p:cNvSpPr>
            <a:spLocks noGrp="1"/>
          </p:cNvSpPr>
          <p:nvPr>
            <p:ph type="sldNum" sz="quarter" idx="12"/>
          </p:nvPr>
        </p:nvSpPr>
        <p:spPr/>
        <p:txBody>
          <a:bodyPr/>
          <a:lstStyle/>
          <a:p>
            <a:fld id="{47445CB2-BF6F-6E49-AC61-7BDDE2E02F5B}" type="slidenum">
              <a:rPr lang="en-US" smtClean="0"/>
              <a:t>44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531" y="1032641"/>
            <a:ext cx="10040775" cy="5029200"/>
          </a:xfrm>
          <a:prstGeom prst="rect">
            <a:avLst/>
          </a:prstGeom>
        </p:spPr>
      </p:pic>
      <p:cxnSp>
        <p:nvCxnSpPr>
          <p:cNvPr id="6" name="Straight Connector 5">
            <a:extLst>
              <a:ext uri="{FF2B5EF4-FFF2-40B4-BE49-F238E27FC236}">
                <a16:creationId xmlns:a16="http://schemas.microsoft.com/office/drawing/2014/main" id="{A17F2B22-57C0-0E49-800F-5836EF64385B}"/>
              </a:ext>
            </a:extLst>
          </p:cNvPr>
          <p:cNvCxnSpPr>
            <a:cxnSpLocks/>
          </p:cNvCxnSpPr>
          <p:nvPr/>
        </p:nvCxnSpPr>
        <p:spPr>
          <a:xfrm>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C2B3E48-C2E7-F948-8472-F1A1F719ADAB}"/>
              </a:ext>
            </a:extLst>
          </p:cNvPr>
          <p:cNvCxnSpPr>
            <a:cxnSpLocks/>
          </p:cNvCxnSpPr>
          <p:nvPr/>
        </p:nvCxnSpPr>
        <p:spPr>
          <a:xfrm flipH="1">
            <a:off x="8544910" y="3547241"/>
            <a:ext cx="2410265" cy="2396359"/>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916D20CA-5260-5543-B3A3-7D32B42E6BC0}"/>
              </a:ext>
            </a:extLst>
          </p:cNvPr>
          <p:cNvSpPr/>
          <p:nvPr/>
        </p:nvSpPr>
        <p:spPr>
          <a:xfrm>
            <a:off x="8544910" y="3547241"/>
            <a:ext cx="2410266" cy="2396359"/>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7A4177-10CE-3A41-8110-CDDF33634B26}"/>
              </a:ext>
            </a:extLst>
          </p:cNvPr>
          <p:cNvSpPr/>
          <p:nvPr/>
        </p:nvSpPr>
        <p:spPr>
          <a:xfrm>
            <a:off x="1102654" y="4652618"/>
            <a:ext cx="2271167" cy="1290982"/>
          </a:xfrm>
          <a:prstGeom prst="rect">
            <a:avLst/>
          </a:prstGeom>
          <a:noFill/>
          <a:ln w="1524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EEE0A09E-F1F1-F646-A429-1CE93596C9A8}"/>
              </a:ext>
            </a:extLst>
          </p:cNvPr>
          <p:cNvCxnSpPr>
            <a:cxnSpLocks/>
          </p:cNvCxnSpPr>
          <p:nvPr/>
        </p:nvCxnSpPr>
        <p:spPr>
          <a:xfrm>
            <a:off x="1102654" y="4652618"/>
            <a:ext cx="2284142"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AF28A65-F637-F24E-BAF1-6D35A19FE8D3}"/>
              </a:ext>
            </a:extLst>
          </p:cNvPr>
          <p:cNvCxnSpPr>
            <a:cxnSpLocks/>
          </p:cNvCxnSpPr>
          <p:nvPr/>
        </p:nvCxnSpPr>
        <p:spPr>
          <a:xfrm flipH="1">
            <a:off x="1102655" y="4652618"/>
            <a:ext cx="2271166" cy="1290982"/>
          </a:xfrm>
          <a:prstGeom prst="line">
            <a:avLst/>
          </a:prstGeom>
          <a:ln w="152400">
            <a:solidFill>
              <a:srgbClr val="C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47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Pruning</a:t>
            </a:r>
          </a:p>
        </p:txBody>
      </p:sp>
      <p:sp>
        <p:nvSpPr>
          <p:cNvPr id="9" name="Slide Number Placeholder 8"/>
          <p:cNvSpPr>
            <a:spLocks noGrp="1"/>
          </p:cNvSpPr>
          <p:nvPr>
            <p:ph type="sldNum" sz="quarter" idx="12"/>
          </p:nvPr>
        </p:nvSpPr>
        <p:spPr/>
        <p:txBody>
          <a:bodyPr/>
          <a:lstStyle/>
          <a:p>
            <a:fld id="{47445CB2-BF6F-6E49-AC61-7BDDE2E02F5B}" type="slidenum">
              <a:rPr lang="en-US" smtClean="0"/>
              <a:t>45</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3013350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500"/>
                  </a:spcAft>
                </a:pPr>
                <a:r>
                  <a:rPr lang="en-US" dirty="0"/>
                  <a:t>Rather than preventing a complex tree from growing, we can obtain a simpler tree by ‘pruning’ a complex one. </a:t>
                </a:r>
              </a:p>
              <a:p>
                <a:pPr>
                  <a:spcAft>
                    <a:spcPts val="1500"/>
                  </a:spcAft>
                </a:pPr>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pPr>
                  <a:spcAft>
                    <a:spcPts val="1500"/>
                  </a:spcAft>
                </a:pPr>
                <a:r>
                  <a:rPr lang="en-US" dirty="0"/>
                  <a:t>That is, we measure</a:t>
                </a:r>
              </a:p>
              <a:p>
                <a:pPr>
                  <a:spcBef>
                    <a:spcPts val="624"/>
                  </a:spcBef>
                  <a:spcAft>
                    <a:spcPts val="2700"/>
                  </a:spcAft>
                </a:pPr>
                <a14:m>
                  <m:oMathPara xmlns:m="http://schemas.openxmlformats.org/officeDocument/2006/math">
                    <m:oMathParaPr>
                      <m:jc m:val="centerGroup"/>
                    </m:oMathParaPr>
                    <m:oMath xmlns:m="http://schemas.openxmlformats.org/officeDocument/2006/math">
                      <m:r>
                        <a:rPr lang="en-US" b="0" i="1" smtClean="0">
                          <a:latin typeface="Cambria Math" charset="0"/>
                        </a:rPr>
                        <m:t>𝐶</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rPr>
                        <m:t>𝐸𝑟𝑟𝑜𝑟</m:t>
                      </m:r>
                      <m:d>
                        <m:dPr>
                          <m:ctrlPr>
                            <a:rPr lang="en-US" b="0" i="1" smtClean="0">
                              <a:latin typeface="Cambria Math" panose="02040503050406030204" pitchFamily="18" charset="0"/>
                            </a:rPr>
                          </m:ctrlPr>
                        </m:dPr>
                        <m:e>
                          <m:r>
                            <a:rPr lang="en-US" b="0" i="1" smtClean="0">
                              <a:latin typeface="Cambria Math" charset="0"/>
                            </a:rPr>
                            <m:t>𝑇</m:t>
                          </m:r>
                        </m:e>
                      </m:d>
                      <m:r>
                        <a:rPr lang="en-US" b="0" i="1" smtClean="0">
                          <a:latin typeface="Cambria Math" charset="0"/>
                        </a:rPr>
                        <m:t>+</m:t>
                      </m:r>
                      <m:r>
                        <a:rPr lang="en-US" b="0" i="1" smtClean="0">
                          <a:latin typeface="Cambria Math" charset="0"/>
                          <a:ea typeface="Cambria Math" charset="0"/>
                          <a:cs typeface="Cambria Math" charset="0"/>
                        </a:rPr>
                        <m:t>𝛼</m:t>
                      </m:r>
                      <m:d>
                        <m:dPr>
                          <m:begChr m:val="|"/>
                          <m:endChr m:val="|"/>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𝑇</m:t>
                          </m:r>
                        </m:e>
                      </m:d>
                    </m:oMath>
                  </m:oMathPara>
                </a14:m>
                <a:endParaRPr lang="en-US" b="0" dirty="0">
                  <a:ea typeface="Cambria Math" charset="0"/>
                  <a:cs typeface="Cambria Math" charset="0"/>
                </a:endParaRPr>
              </a:p>
              <a:p>
                <a:pPr>
                  <a:spcBef>
                    <a:spcPts val="624"/>
                  </a:spcBef>
                  <a:spcAft>
                    <a:spcPts val="2700"/>
                  </a:spcAft>
                </a:pPr>
                <a:r>
                  <a:rPr lang="en-US" dirty="0"/>
                  <a:t>where </a:t>
                </a:r>
                <a:r>
                  <a:rPr lang="en-US" i="1" dirty="0"/>
                  <a:t>T </a:t>
                </a:r>
                <a:r>
                  <a:rPr lang="en-US" dirty="0"/>
                  <a:t>is a decision (sub) tree, </a:t>
                </a:r>
                <a14:m>
                  <m:oMath xmlns:m="http://schemas.openxmlformats.org/officeDocument/2006/math">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a14:m>
                <a:r>
                  <a:rPr lang="en-US" dirty="0"/>
                  <a:t> is the number of leaves in the tree and </a:t>
                </a:r>
                <a14:m>
                  <m:oMath xmlns:m="http://schemas.openxmlformats.org/officeDocument/2006/math">
                    <m:r>
                      <a:rPr lang="en-US" i="1">
                        <a:latin typeface="Cambria Math" charset="0"/>
                        <a:ea typeface="Cambria Math" charset="0"/>
                        <a:cs typeface="Cambria Math" charset="0"/>
                      </a:rPr>
                      <m:t>𝛼</m:t>
                    </m:r>
                  </m:oMath>
                </a14:m>
                <a:r>
                  <a:rPr lang="en-US" dirty="0"/>
                  <a:t> is the parameter for penalizing model complexity.</a:t>
                </a:r>
              </a:p>
              <a:p>
                <a:pPr>
                  <a:spcAft>
                    <a:spcPts val="15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29" t="-2994" r="-1597" b="-1485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165112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863192"/>
            <a:ext cx="9754828" cy="5487092"/>
          </a:xfrm>
        </p:spPr>
      </p:pic>
      <p:sp>
        <p:nvSpPr>
          <p:cNvPr id="4" name="Slide Number Placeholder 3"/>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1252067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4896" y="1098902"/>
            <a:ext cx="9006464" cy="5066137"/>
          </a:xfrm>
        </p:spPr>
      </p:pic>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332405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0755" y="917822"/>
            <a:ext cx="9747515" cy="5482978"/>
          </a:xfrm>
        </p:spPr>
      </p:pic>
      <p:sp>
        <p:nvSpPr>
          <p:cNvPr id="4" name="Slide Number Placeholder 3"/>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353251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sz="2400" b="1" dirty="0"/>
                  <a:t>Question: </a:t>
                </a:r>
                <a:r>
                  <a:rPr lang="en-US" sz="2400" dirty="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sz="2400" b="0" i="0" smtClean="0">
                          <a:latin typeface="Cambria Math" charset="0"/>
                        </a:rPr>
                        <m:t>−0.</m:t>
                      </m:r>
                      <m:r>
                        <a:rPr lang="en-US" sz="2400" b="0" i="1" smtClean="0">
                          <a:latin typeface="Cambria Math" charset="0"/>
                        </a:rPr>
                        <m:t>8</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=0  </m:t>
                      </m:r>
                      <m:r>
                        <a:rPr lang="en-US" sz="2400" b="0" i="1" smtClean="0">
                          <a:latin typeface="Cambria Math" charset="0"/>
                          <a:ea typeface="Cambria Math" charset="0"/>
                          <a:cs typeface="Cambria Math" charset="0"/>
                        </a:rPr>
                        <m:t>⟹</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=0.8</m:t>
                      </m:r>
                      <m:sSub>
                        <m:sSubPr>
                          <m:ctrlPr>
                            <a:rPr lang="en-US" sz="2400" b="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𝑥</m:t>
                          </m:r>
                        </m:e>
                        <m:sub>
                          <m:r>
                            <a:rPr lang="en-US" sz="2400" b="0" i="1" smtClean="0">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r>
                        <a:rPr lang="en-US" sz="2400" b="0" i="1" smtClean="0">
                          <a:latin typeface="Cambria Math" charset="0"/>
                        </a:rPr>
                        <m:t> </m:t>
                      </m:r>
                      <m:r>
                        <a:rPr lang="en-US" sz="2400" b="0" i="1" smtClean="0">
                          <a:latin typeface="Cambria Math" charset="0"/>
                        </a:rPr>
                        <m:t>𝐿𝑎𝑡𝑖𝑡𝑢𝑑𝑒</m:t>
                      </m:r>
                      <m:r>
                        <a:rPr lang="en-US" sz="2400" b="0" i="1" smtClean="0">
                          <a:latin typeface="Cambria Math" charset="0"/>
                        </a:rPr>
                        <m:t>=0.8 </m:t>
                      </m:r>
                      <m:r>
                        <a:rPr lang="en-US" sz="2400" b="0" i="1" smtClean="0">
                          <a:latin typeface="Cambria Math" charset="0"/>
                        </a:rPr>
                        <m:t>𝐿𝑜𝑛</m:t>
                      </m:r>
                    </m:oMath>
                  </m:oMathPara>
                </a14:m>
                <a:endParaRPr lang="en-US" sz="2400" b="0" dirty="0"/>
              </a:p>
              <a:p>
                <a:pPr marL="523875" indent="-512763"/>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732" y="2569604"/>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964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024" y="983807"/>
            <a:ext cx="9180669" cy="5164127"/>
          </a:xfrm>
        </p:spPr>
      </p:pic>
      <p:sp>
        <p:nvSpPr>
          <p:cNvPr id="4" name="Slide Number Placeholder 3"/>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855929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787358"/>
                <a:ext cx="10327008" cy="3592362"/>
              </a:xfrm>
            </p:spPr>
            <p:txBody>
              <a:bodyPr/>
              <a:lstStyle/>
              <a:p>
                <a:pPr>
                  <a:spcAft>
                    <a:spcPts val="3200"/>
                  </a:spcAft>
                </a:pPr>
                <a14:m>
                  <m:oMathPara xmlns:m="http://schemas.openxmlformats.org/officeDocument/2006/math">
                    <m:oMathParaPr>
                      <m:jc m:val="centerGroup"/>
                    </m:oMathParaPr>
                    <m:oMath xmlns:m="http://schemas.openxmlformats.org/officeDocument/2006/math">
                      <m:r>
                        <a:rPr lang="en-US" i="1">
                          <a:latin typeface="Cambria Math" charset="0"/>
                        </a:rPr>
                        <m:t>𝐶</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rPr>
                        <m:t>𝐸𝑟𝑟𝑜𝑟</m:t>
                      </m:r>
                      <m:d>
                        <m:dPr>
                          <m:ctrlPr>
                            <a:rPr lang="en-US" i="1">
                              <a:latin typeface="Cambria Math" panose="02040503050406030204" pitchFamily="18" charset="0"/>
                            </a:rPr>
                          </m:ctrlPr>
                        </m:dPr>
                        <m:e>
                          <m:r>
                            <a:rPr lang="en-US" i="1">
                              <a:latin typeface="Cambria Math" charset="0"/>
                            </a:rPr>
                            <m:t>𝑇</m:t>
                          </m:r>
                        </m:e>
                      </m:d>
                      <m:r>
                        <a:rPr lang="en-US" i="1">
                          <a:latin typeface="Cambria Math" charset="0"/>
                        </a:rPr>
                        <m:t>+</m:t>
                      </m:r>
                      <m:r>
                        <a:rPr lang="en-US" i="1">
                          <a:latin typeface="Cambria Math" charset="0"/>
                          <a:ea typeface="Cambria Math" charset="0"/>
                          <a:cs typeface="Cambria Math" charset="0"/>
                        </a:rPr>
                        <m:t>𝛼</m:t>
                      </m:r>
                      <m:d>
                        <m:dPr>
                          <m:begChr m:val="|"/>
                          <m:endChr m:val="|"/>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𝑇</m:t>
                          </m:r>
                        </m:e>
                      </m:d>
                    </m:oMath>
                  </m:oMathPara>
                </a14:m>
                <a:endParaRPr lang="en-US" dirty="0">
                  <a:ea typeface="Cambria Math" charset="0"/>
                  <a:cs typeface="Cambria Math" charset="0"/>
                </a:endParaRPr>
              </a:p>
              <a:p>
                <a:pPr marL="457200" indent="-457200">
                  <a:spcAft>
                    <a:spcPts val="3200"/>
                  </a:spcAft>
                  <a:buAutoNum type="arabicPeriod"/>
                </a:pPr>
                <a:r>
                  <a:rPr lang="en-US" dirty="0"/>
                  <a:t>Fix </a:t>
                </a:r>
                <a14:m>
                  <m:oMath xmlns:m="http://schemas.openxmlformats.org/officeDocument/2006/math">
                    <m:r>
                      <a:rPr lang="en-US" i="1">
                        <a:latin typeface="Cambria Math" charset="0"/>
                        <a:ea typeface="Cambria Math" charset="0"/>
                        <a:cs typeface="Cambria Math" charset="0"/>
                      </a:rPr>
                      <m:t>𝛼</m:t>
                    </m:r>
                  </m:oMath>
                </a14:m>
                <a:r>
                  <a:rPr lang="en-US" dirty="0"/>
                  <a:t>.</a:t>
                </a:r>
              </a:p>
              <a:p>
                <a:pPr marL="457200" indent="-457200">
                  <a:spcAft>
                    <a:spcPts val="3200"/>
                  </a:spcAft>
                  <a:buFont typeface="Arial"/>
                  <a:buAutoNum type="arabicPeriod"/>
                </a:pPr>
                <a:r>
                  <a:rPr lang="en-US" dirty="0"/>
                  <a:t>Find best tree for a given </a:t>
                </a:r>
                <a14:m>
                  <m:oMath xmlns:m="http://schemas.openxmlformats.org/officeDocument/2006/math">
                    <m:r>
                      <a:rPr lang="en-US" i="1">
                        <a:latin typeface="Cambria Math" charset="0"/>
                        <a:ea typeface="Cambria Math" charset="0"/>
                        <a:cs typeface="Cambria Math" charset="0"/>
                      </a:rPr>
                      <m:t>𝛼</m:t>
                    </m:r>
                  </m:oMath>
                </a14:m>
                <a:r>
                  <a:rPr lang="en-US" dirty="0"/>
                  <a:t> and based on cost complexity </a:t>
                </a:r>
                <a:r>
                  <a:rPr lang="en-US" i="1" dirty="0"/>
                  <a:t>C</a:t>
                </a:r>
                <a:r>
                  <a:rPr lang="en-US" dirty="0"/>
                  <a:t>.</a:t>
                </a:r>
              </a:p>
              <a:p>
                <a:pPr marL="457200" indent="-457200">
                  <a:spcAft>
                    <a:spcPts val="3200"/>
                  </a:spcAft>
                  <a:buAutoNum type="arabicPeriod"/>
                </a:pPr>
                <a:r>
                  <a:rPr lang="en-US" dirty="0"/>
                  <a:t>Find best </a:t>
                </a:r>
                <a14:m>
                  <m:oMath xmlns:m="http://schemas.openxmlformats.org/officeDocument/2006/math">
                    <m:r>
                      <a:rPr lang="en-US" i="1">
                        <a:latin typeface="Cambria Math" charset="0"/>
                        <a:ea typeface="Cambria Math" charset="0"/>
                        <a:cs typeface="Cambria Math" charset="0"/>
                      </a:rPr>
                      <m:t>𝛼</m:t>
                    </m:r>
                  </m:oMath>
                </a14:m>
                <a:r>
                  <a:rPr lang="en-US" dirty="0"/>
                  <a:t> using CV (what should be the error measure?) </a:t>
                </a:r>
              </a:p>
              <a:p>
                <a:pPr>
                  <a:spcAft>
                    <a:spcPts val="32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787358"/>
                <a:ext cx="10327008" cy="3592362"/>
              </a:xfrm>
              <a:blipFill>
                <a:blip r:embed="rId2"/>
                <a:stretch>
                  <a:fillRect l="-11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1117825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Pruning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983807"/>
                <a:ext cx="10327008" cy="4914073"/>
              </a:xfrm>
            </p:spPr>
            <p:txBody>
              <a:bodyPr/>
              <a:lstStyle/>
              <a:p>
                <a:pPr>
                  <a:spcAft>
                    <a:spcPts val="600"/>
                  </a:spcAft>
                </a:pPr>
                <a:r>
                  <a:rPr lang="en-US" sz="2300" dirty="0"/>
                  <a:t>The pruning algorithm:</a:t>
                </a:r>
              </a:p>
              <a:p>
                <a:pPr marL="457200" indent="-457200">
                  <a:spcAft>
                    <a:spcPts val="600"/>
                  </a:spcAft>
                  <a:buFont typeface="+mj-lt"/>
                  <a:buAutoNum type="arabicPeriod"/>
                </a:pPr>
                <a:r>
                  <a:rPr lang="en-US" sz="2300" dirty="0"/>
                  <a:t>Start with a full tree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oMath>
                </a14:m>
                <a:r>
                  <a:rPr lang="en-US" sz="2300" dirty="0"/>
                  <a:t> (each leaf node is pure)</a:t>
                </a:r>
              </a:p>
              <a:p>
                <a:pPr marL="457200" indent="-457200">
                  <a:spcAft>
                    <a:spcPts val="600"/>
                  </a:spcAft>
                  <a:buFont typeface="+mj-lt"/>
                  <a:buAutoNum type="arabicPeriod"/>
                </a:pPr>
                <a:r>
                  <a:rPr lang="en-US" sz="2300" dirty="0"/>
                  <a:t>Replace a subtree 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oMath>
                </a14:m>
                <a:r>
                  <a:rPr lang="en-US" sz="2300" dirty="0"/>
                  <a:t> with a leaf node to obtain a pruned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1</m:t>
                        </m:r>
                      </m:sub>
                    </m:sSub>
                  </m:oMath>
                </a14:m>
                <a:r>
                  <a:rPr lang="en-US" sz="2300" dirty="0"/>
                  <a:t>. This subtree should be selected to minimize</a:t>
                </a:r>
                <a:br>
                  <a:rPr lang="en-US" sz="2300" dirty="0"/>
                </a:br>
                <a14:m>
                  <m:oMath xmlns:m="http://schemas.openxmlformats.org/officeDocument/2006/math">
                    <m:f>
                      <m:fPr>
                        <m:ctrlPr>
                          <a:rPr lang="mr-IN" sz="2300" i="1" smtClean="0">
                            <a:latin typeface="Cambria Math" panose="02040503050406030204" pitchFamily="18" charset="0"/>
                          </a:rPr>
                        </m:ctrlPr>
                      </m:fPr>
                      <m:num>
                        <m:r>
                          <a:rPr lang="en-US" sz="2300" b="0" i="1" smtClean="0">
                            <a:latin typeface="Cambria Math" charset="0"/>
                          </a:rPr>
                          <m:t>𝐸𝑟𝑟𝑜𝑟</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r>
                          <a:rPr lang="en-US" sz="2300" b="0" i="1" smtClean="0">
                            <a:latin typeface="Cambria Math" charset="0"/>
                          </a:rPr>
                          <m:t>𝐸𝑟𝑟𝑜𝑟</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num>
                      <m:den>
                        <m:d>
                          <m:dPr>
                            <m:begChr m:val="|"/>
                            <m:endChr m:val="|"/>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0</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den>
                    </m:f>
                  </m:oMath>
                </a14:m>
                <a:endParaRPr lang="en-US" sz="2300" dirty="0"/>
              </a:p>
              <a:p>
                <a:pPr marL="457200" indent="-457200">
                  <a:spcAft>
                    <a:spcPts val="600"/>
                  </a:spcAft>
                  <a:buFont typeface="+mj-lt"/>
                  <a:buAutoNum type="arabicPeriod"/>
                </a:pPr>
                <a:r>
                  <a:rPr lang="en-US" sz="2300" dirty="0"/>
                  <a:t>Iterate this pruning process to obtain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1</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𝐿</m:t>
                        </m:r>
                      </m:sub>
                    </m:sSub>
                  </m:oMath>
                </a14:m>
                <a:r>
                  <a:rPr lang="en-US" sz="2300" dirty="0"/>
                  <a:t>where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𝐿</m:t>
                        </m:r>
                      </m:sub>
                    </m:sSub>
                    <m:r>
                      <a:rPr lang="en-US" sz="2300" i="1">
                        <a:latin typeface="Cambria Math" charset="0"/>
                      </a:rPr>
                      <m:t> </m:t>
                    </m:r>
                  </m:oMath>
                </a14:m>
                <a:r>
                  <a:rPr lang="en-US" sz="2300" dirty="0"/>
                  <a:t> is the tree containing just the root of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i="1">
                            <a:latin typeface="Cambria Math" charset="0"/>
                          </a:rPr>
                          <m:t>0</m:t>
                        </m:r>
                      </m:sub>
                    </m:sSub>
                    <m:r>
                      <a:rPr lang="en-US" sz="2300" i="1">
                        <a:latin typeface="Cambria Math" charset="0"/>
                      </a:rPr>
                      <m:t> </m:t>
                    </m:r>
                  </m:oMath>
                </a14:m>
                <a:endParaRPr lang="en-US" sz="2300" dirty="0"/>
              </a:p>
              <a:p>
                <a:pPr marL="457200" indent="-457200">
                  <a:spcAft>
                    <a:spcPts val="600"/>
                  </a:spcAft>
                  <a:buFont typeface="+mj-lt"/>
                  <a:buAutoNum type="arabicPeriod"/>
                </a:pPr>
                <a:r>
                  <a:rPr lang="en-US" sz="2300" dirty="0"/>
                  <a:t> Select the optimal tree </a:t>
                </a:r>
                <a14:m>
                  <m:oMath xmlns:m="http://schemas.openxmlformats.org/officeDocument/2006/math">
                    <m:sSub>
                      <m:sSubPr>
                        <m:ctrlPr>
                          <a:rPr lang="en-US" sz="2300" i="1">
                            <a:latin typeface="Cambria Math" panose="02040503050406030204" pitchFamily="18" charset="0"/>
                          </a:rPr>
                        </m:ctrlPr>
                      </m:sSubPr>
                      <m:e>
                        <m:r>
                          <a:rPr lang="en-US" sz="2300" i="1">
                            <a:latin typeface="Cambria Math" charset="0"/>
                          </a:rPr>
                          <m:t>𝑇</m:t>
                        </m:r>
                      </m:e>
                      <m:sub>
                        <m:r>
                          <a:rPr lang="en-US" sz="2300" b="0" i="1" smtClean="0">
                            <a:latin typeface="Cambria Math" charset="0"/>
                          </a:rPr>
                          <m:t>𝑖</m:t>
                        </m:r>
                      </m:sub>
                    </m:sSub>
                    <m:r>
                      <a:rPr lang="en-US" sz="2300" i="1">
                        <a:latin typeface="Cambria Math" charset="0"/>
                      </a:rPr>
                      <m:t> </m:t>
                    </m:r>
                  </m:oMath>
                </a14:m>
                <a:r>
                  <a:rPr lang="en-US" sz="2300" dirty="0"/>
                  <a:t>by cross validation.</a:t>
                </a:r>
              </a:p>
              <a:p>
                <a:pPr>
                  <a:spcAft>
                    <a:spcPts val="600"/>
                  </a:spcAft>
                </a:pPr>
                <a:r>
                  <a:rPr lang="en-US" sz="2300" b="1" dirty="0"/>
                  <a:t>Note: </a:t>
                </a:r>
                <a:r>
                  <a:rPr lang="en-US" sz="2300" dirty="0"/>
                  <a:t>you might wonder where we are computing the cost-complexity </a:t>
                </a:r>
                <a14:m>
                  <m:oMath xmlns:m="http://schemas.openxmlformats.org/officeDocument/2006/math">
                    <m:r>
                      <a:rPr lang="en-US" sz="2300" b="0" i="1" smtClean="0">
                        <a:latin typeface="Cambria Math" charset="0"/>
                      </a:rPr>
                      <m:t>𝐶</m:t>
                    </m:r>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𝑇</m:t>
                        </m:r>
                      </m:e>
                      <m:sub>
                        <m:r>
                          <a:rPr lang="en-US" sz="2300" b="0" i="1" smtClean="0">
                            <a:latin typeface="Cambria Math" charset="0"/>
                          </a:rPr>
                          <m:t>𝑙</m:t>
                        </m:r>
                      </m:sub>
                    </m:sSub>
                    <m:r>
                      <a:rPr lang="en-US" sz="2300" b="0" i="1" smtClean="0">
                        <a:latin typeface="Cambria Math" charset="0"/>
                      </a:rPr>
                      <m:t>)</m:t>
                    </m:r>
                  </m:oMath>
                </a14:m>
                <a:r>
                  <a:rPr lang="en-US" sz="2300" dirty="0"/>
                  <a:t>. One can prove that this process is equivalent to explicitly optimizing </a:t>
                </a:r>
                <a:r>
                  <a:rPr lang="en-US" sz="2300" i="1" dirty="0"/>
                  <a:t>C </a:t>
                </a:r>
                <a:r>
                  <a:rPr lang="en-US" sz="2300" dirty="0"/>
                  <a:t>at each step. </a:t>
                </a:r>
              </a:p>
              <a:p>
                <a:pPr>
                  <a:spcAft>
                    <a:spcPts val="600"/>
                  </a:spcAft>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983807"/>
                <a:ext cx="10327008" cy="4914073"/>
              </a:xfrm>
              <a:blipFill>
                <a:blip r:embed="rId2"/>
                <a:stretch>
                  <a:fillRect l="-736" t="-773" r="-6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2875582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8622D-F689-AD4C-B17C-C35D470C4189}"/>
              </a:ext>
            </a:extLst>
          </p:cNvPr>
          <p:cNvSpPr>
            <a:spLocks noGrp="1"/>
          </p:cNvSpPr>
          <p:nvPr>
            <p:ph type="title"/>
          </p:nvPr>
        </p:nvSpPr>
        <p:spPr/>
        <p:txBody>
          <a:bodyPr/>
          <a:lstStyle/>
          <a:p>
            <a:r>
              <a:rPr lang="en-US" dirty="0"/>
              <a:t>A preview for Wednesday</a:t>
            </a:r>
          </a:p>
        </p:txBody>
      </p:sp>
      <p:sp>
        <p:nvSpPr>
          <p:cNvPr id="3" name="Content Placeholder 2">
            <a:extLst>
              <a:ext uri="{FF2B5EF4-FFF2-40B4-BE49-F238E27FC236}">
                <a16:creationId xmlns:a16="http://schemas.microsoft.com/office/drawing/2014/main" id="{2C5CCD7A-44CE-6742-80A5-DE87E77D0E6A}"/>
              </a:ext>
            </a:extLst>
          </p:cNvPr>
          <p:cNvSpPr>
            <a:spLocks noGrp="1"/>
          </p:cNvSpPr>
          <p:nvPr>
            <p:ph idx="1"/>
          </p:nvPr>
        </p:nvSpPr>
        <p:spPr>
          <a:xfrm>
            <a:off x="833415" y="1177758"/>
            <a:ext cx="10327008" cy="4384842"/>
          </a:xfrm>
        </p:spPr>
        <p:txBody>
          <a:bodyPr/>
          <a:lstStyle/>
          <a:p>
            <a:r>
              <a:rPr lang="en-US" dirty="0"/>
              <a:t>How can this decision tree approach apply to a </a:t>
            </a:r>
            <a:r>
              <a:rPr lang="en-US" b="1" i="1" dirty="0"/>
              <a:t>regression problem </a:t>
            </a:r>
            <a:r>
              <a:rPr lang="en-US" dirty="0"/>
              <a:t>(quantitative outcome)?</a:t>
            </a:r>
          </a:p>
          <a:p>
            <a:endParaRPr lang="en-US" dirty="0"/>
          </a:p>
          <a:p>
            <a:r>
              <a:rPr lang="en-US" dirty="0"/>
              <a:t>Questions to consider:</a:t>
            </a:r>
          </a:p>
          <a:p>
            <a:pPr marL="457200" indent="-457200">
              <a:buFont typeface="Arial" panose="020B0604020202020204" pitchFamily="34" charset="0"/>
              <a:buChar char="•"/>
            </a:pPr>
            <a:r>
              <a:rPr lang="en-US" dirty="0"/>
              <a:t>What would be a reasonable loss function?  </a:t>
            </a:r>
          </a:p>
          <a:p>
            <a:pPr marL="457200" indent="-457200">
              <a:buFont typeface="Arial" panose="020B0604020202020204" pitchFamily="34" charset="0"/>
              <a:buChar char="•"/>
            </a:pPr>
            <a:r>
              <a:rPr lang="en-US" dirty="0"/>
              <a:t>How would you determine any splitting criteria?</a:t>
            </a:r>
          </a:p>
          <a:p>
            <a:pPr marL="457200" indent="-457200">
              <a:buFont typeface="Arial" panose="020B0604020202020204" pitchFamily="34" charset="0"/>
              <a:buChar char="•"/>
            </a:pPr>
            <a:r>
              <a:rPr lang="en-US" dirty="0"/>
              <a:t>How would you perform prediction in each leaf?</a:t>
            </a:r>
          </a:p>
          <a:p>
            <a:endParaRPr lang="en-US" dirty="0"/>
          </a:p>
          <a:p>
            <a:r>
              <a:rPr lang="en-US" dirty="0"/>
              <a:t>A picture is worth a thousand words…</a:t>
            </a:r>
          </a:p>
        </p:txBody>
      </p:sp>
      <p:sp>
        <p:nvSpPr>
          <p:cNvPr id="4" name="Slide Number Placeholder 3">
            <a:extLst>
              <a:ext uri="{FF2B5EF4-FFF2-40B4-BE49-F238E27FC236}">
                <a16:creationId xmlns:a16="http://schemas.microsoft.com/office/drawing/2014/main" id="{62050D34-CFD3-3640-85EC-97CDF4CFDA1D}"/>
              </a:ext>
            </a:extLst>
          </p:cNvPr>
          <p:cNvSpPr>
            <a:spLocks noGrp="1"/>
          </p:cNvSpPr>
          <p:nvPr>
            <p:ph type="sldNum" sz="quarter" idx="12"/>
          </p:nvPr>
        </p:nvSpPr>
        <p:spPr/>
        <p:txBody>
          <a:bodyPr/>
          <a:lstStyle/>
          <a:p>
            <a:fld id="{8C616E8F-BF65-1643-9F00-FF84D0665BC6}" type="slidenum">
              <a:rPr lang="en-US" smtClean="0"/>
              <a:t>53</a:t>
            </a:fld>
            <a:endParaRPr lang="en-US"/>
          </a:p>
        </p:txBody>
      </p:sp>
    </p:spTree>
    <p:extLst>
      <p:ext uri="{BB962C8B-B14F-4D97-AF65-F5344CB8AC3E}">
        <p14:creationId xmlns:p14="http://schemas.microsoft.com/office/powerpoint/2010/main" val="264648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 How about these?</a:t>
            </a:r>
          </a:p>
          <a:p>
            <a:endParaRPr lang="en-US" sz="2400"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110369"/>
            <a:ext cx="7835900" cy="3886200"/>
          </a:xfrm>
          <a:prstGeom prst="rect">
            <a:avLst/>
          </a:prstGeom>
        </p:spPr>
      </p:pic>
    </p:spTree>
    <p:extLst>
      <p:ext uri="{BB962C8B-B14F-4D97-AF65-F5344CB8AC3E}">
        <p14:creationId xmlns:p14="http://schemas.microsoft.com/office/powerpoint/2010/main" val="251231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040364"/>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sz="2400" b="1" dirty="0"/>
              <a:t>Question: </a:t>
            </a:r>
            <a:r>
              <a:rPr lang="en-US" sz="2400" dirty="0"/>
              <a:t>Or these?</a:t>
            </a:r>
          </a:p>
          <a:p>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3239623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sz="2400" dirty="0"/>
              <a:t>Notice that in all of the datasets the classes are still well-separated in the feature </a:t>
            </a:r>
            <a:r>
              <a:rPr lang="en-US" sz="2000" dirty="0"/>
              <a:t>space</a:t>
            </a:r>
            <a:r>
              <a:rPr lang="en-US" sz="2400" dirty="0"/>
              <a:t>, but </a:t>
            </a:r>
            <a:r>
              <a:rPr lang="en-US" sz="2400" b="1" i="1" dirty="0"/>
              <a:t>the decision boundaries cannot be described by single equations</a:t>
            </a:r>
            <a:r>
              <a:rPr lang="en-US" sz="2400" dirty="0"/>
              <a:t>: </a:t>
            </a:r>
          </a:p>
          <a:p>
            <a:pPr marL="523875" indent="-512763"/>
            <a:endParaRPr lang="en-US" sz="2400"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459544"/>
            <a:ext cx="3994657" cy="3975171"/>
          </a:xfrm>
          <a:prstGeom prst="rect">
            <a:avLst/>
          </a:prstGeom>
        </p:spPr>
      </p:pic>
    </p:spTree>
    <p:extLst>
      <p:ext uri="{BB962C8B-B14F-4D97-AF65-F5344CB8AC3E}">
        <p14:creationId xmlns:p14="http://schemas.microsoft.com/office/powerpoint/2010/main" val="102713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sz="2400" dirty="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𝑥</m:t>
                          </m:r>
                        </m:e>
                        <m:sub>
                          <m:r>
                            <a:rPr lang="en-US" sz="2400" b="0" i="1" smtClean="0">
                              <a:latin typeface="Cambria Math" charset="0"/>
                            </a:rPr>
                            <m:t>3</m:t>
                          </m:r>
                        </m:sub>
                      </m:sSub>
                      <m:r>
                        <a:rPr lang="en-US" sz="2400" b="0" i="1" smtClean="0">
                          <a:latin typeface="Cambria Math" charset="0"/>
                        </a:rPr>
                        <m:t>+2</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b="0" i="1" smtClean="0">
                          <a:latin typeface="Cambria Math" charset="0"/>
                        </a:rPr>
                        <m:t>)−</m:t>
                      </m:r>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1</m:t>
                          </m:r>
                        </m:sub>
                        <m:sup>
                          <m:r>
                            <a:rPr lang="en-US" sz="2400" b="0" i="1" smtClean="0">
                              <a:latin typeface="Cambria Math" charset="0"/>
                            </a:rPr>
                            <m:t>2</m:t>
                          </m:r>
                        </m:sup>
                      </m:sSubSup>
                      <m:r>
                        <a:rPr lang="en-US" sz="2400" b="0" i="1" smtClean="0">
                          <a:latin typeface="Cambria Math" charset="0"/>
                        </a:rPr>
                        <m:t>+10=0  </m:t>
                      </m:r>
                    </m:oMath>
                  </m:oMathPara>
                </a14:m>
                <a:endParaRPr lang="en-US" sz="2400" b="0" dirty="0"/>
              </a:p>
              <a:p>
                <a:r>
                  <a:rPr lang="en-US" sz="2400" dirty="0"/>
                  <a:t>It would be desirable to build models that:</a:t>
                </a:r>
              </a:p>
              <a:p>
                <a:pPr marL="457200" indent="-457200">
                  <a:buFont typeface="+mj-lt"/>
                  <a:buAutoNum type="arabicPeriod"/>
                </a:pPr>
                <a:r>
                  <a:rPr lang="en-US" sz="2400" dirty="0"/>
                  <a:t>allow for </a:t>
                </a:r>
                <a:r>
                  <a:rPr lang="en-US" sz="2400" b="1" i="1" dirty="0"/>
                  <a:t>complex decision boundaries</a:t>
                </a:r>
                <a:r>
                  <a:rPr lang="en-US" sz="2400" dirty="0"/>
                  <a:t>.</a:t>
                </a:r>
              </a:p>
              <a:p>
                <a:pPr marL="457200" indent="-457200">
                  <a:buFont typeface="+mj-lt"/>
                  <a:buAutoNum type="arabicPeriod"/>
                </a:pPr>
                <a:r>
                  <a:rPr lang="en-US" sz="2400" dirty="0"/>
                  <a:t>are also </a:t>
                </a:r>
                <a:r>
                  <a:rPr lang="en-US" sz="2400" b="1" i="1" dirty="0"/>
                  <a:t>easy to interpret</a:t>
                </a:r>
                <a:r>
                  <a:rPr lang="en-US" sz="2400" dirty="0"/>
                  <a:t>. </a:t>
                </a:r>
              </a:p>
              <a:p>
                <a:pPr>
                  <a:spcAft>
                    <a:spcPts val="2400"/>
                  </a:spcAft>
                </a:pPr>
                <a:endParaRPr lang="en-US" sz="2400" dirty="0"/>
              </a:p>
            </p:txBody>
          </p:sp>
        </mc:Choice>
        <mc:Fallback xmlns="">
          <p:sp>
            <p:nvSpPr>
              <p:cNvPr id="3" name="Content Placeholder 2">
                <a:extLst>
                  <a:ext uri="{FF2B5EF4-FFF2-40B4-BE49-F238E27FC236}">
                    <a16:creationId xmlns:a16="http://schemas.microsoft.com/office/drawing/2014/main"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a:blip r:embed="rId2"/>
                <a:stretch>
                  <a:fillRect l="-860" t="-1786" b="-875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3852753584"/>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8759</TotalTime>
  <Words>2707</Words>
  <Application>Microsoft Macintosh PowerPoint</Application>
  <PresentationFormat>Widescreen</PresentationFormat>
  <Paragraphs>269</Paragraphs>
  <Slides>53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Karla</vt:lpstr>
      <vt:lpstr>Arial</vt:lpstr>
      <vt:lpstr>Calibri</vt:lpstr>
      <vt:lpstr>Cambria Math</vt:lpstr>
      <vt:lpstr>Courier</vt:lpstr>
      <vt:lpstr>GEC_template</vt:lpstr>
      <vt:lpstr>Lecture 15: Decision Trees</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Alternative to Using Stopping Conditions</vt:lpstr>
      <vt:lpstr>Motivation for Pruning</vt:lpstr>
      <vt:lpstr>Motivation for Pruning</vt:lpstr>
      <vt:lpstr>Motivation for Pruning</vt:lpstr>
      <vt:lpstr>Motivation for Pruning</vt:lpstr>
      <vt:lpstr>Pruning </vt:lpstr>
      <vt:lpstr>Pruning </vt:lpstr>
      <vt:lpstr>Pruning </vt:lpstr>
      <vt:lpstr>Pruning </vt:lpstr>
      <vt:lpstr>Pruning </vt:lpstr>
      <vt:lpstr>Pruning </vt:lpstr>
      <vt:lpstr>Pruning </vt:lpstr>
      <vt:lpstr>A preview for Wednesday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Wong, Phoebe</cp:lastModifiedBy>
  <cp:revision>267</cp:revision>
  <cp:lastPrinted>2018-10-31T16:50:06Z</cp:lastPrinted>
  <dcterms:created xsi:type="dcterms:W3CDTF">2018-07-11T02:31:23Z</dcterms:created>
  <dcterms:modified xsi:type="dcterms:W3CDTF">2018-11-06T02:59:16Z</dcterms:modified>
</cp:coreProperties>
</file>